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3" r:id="rId2"/>
    <p:sldMasterId id="2147483675" r:id="rId3"/>
    <p:sldMasterId id="2147483687" r:id="rId4"/>
  </p:sldMasterIdLst>
  <p:notesMasterIdLst>
    <p:notesMasterId r:id="rId11"/>
  </p:notesMasterIdLst>
  <p:handoutMasterIdLst>
    <p:handoutMasterId r:id="rId12"/>
  </p:handoutMasterIdLst>
  <p:sldIdLst>
    <p:sldId id="720" r:id="rId5"/>
    <p:sldId id="863" r:id="rId6"/>
    <p:sldId id="873" r:id="rId7"/>
    <p:sldId id="874" r:id="rId8"/>
    <p:sldId id="875" r:id="rId9"/>
    <p:sldId id="871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DDDDDD"/>
    <a:srgbClr val="FFFF99"/>
    <a:srgbClr val="003366"/>
    <a:srgbClr val="009999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>
        <p:scale>
          <a:sx n="59" d="100"/>
          <a:sy n="59" d="100"/>
        </p:scale>
        <p:origin x="-239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804"/>
      </p:cViewPr>
      <p:guideLst>
        <p:guide orient="horz" pos="307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 defTabSz="910925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 algn="r" defTabSz="910925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defTabSz="910925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algn="r" defTabSz="910925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91619E99-FFD8-4E61-9F4D-21DDAA8F879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8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 defTabSz="9109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 algn="r" defTabSz="9109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 smtClean="0"/>
              <a:t>Click to edit Master text styles</a:t>
            </a:r>
          </a:p>
          <a:p>
            <a:pPr lvl="1"/>
            <a:r>
              <a:rPr lang="nl-NL" altLang="nl-NL" noProof="0" smtClean="0"/>
              <a:t>Second level</a:t>
            </a:r>
          </a:p>
          <a:p>
            <a:pPr lvl="2"/>
            <a:r>
              <a:rPr lang="nl-NL" altLang="nl-NL" noProof="0" smtClean="0"/>
              <a:t>Third level</a:t>
            </a:r>
          </a:p>
          <a:p>
            <a:pPr lvl="3"/>
            <a:r>
              <a:rPr lang="nl-NL" altLang="nl-NL" noProof="0" smtClean="0"/>
              <a:t>Fourth level</a:t>
            </a:r>
          </a:p>
          <a:p>
            <a:pPr lvl="4"/>
            <a:r>
              <a:rPr lang="nl-NL" alt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defTabSz="9109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algn="r" defTabSz="9109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74E882B-40A8-4378-97E5-435613F64C6B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25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9638"/>
            <a:fld id="{0A556ADF-040A-4EB4-8CD5-A3C7366DD7F1}" type="slidenum">
              <a:rPr lang="nl-NL" altLang="nl-NL" smtClean="0"/>
              <a:pPr defTabSz="909638"/>
              <a:t>1</a:t>
            </a:fld>
            <a:endParaRPr lang="nl-NL" altLang="nl-NL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696913"/>
            <a:ext cx="4960937" cy="37211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8075" y="4881563"/>
            <a:ext cx="4984750" cy="4468812"/>
          </a:xfrm>
          <a:noFill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0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3203" indent="-289693" defTabSz="910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8773" indent="-231755" defTabSz="910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2283" indent="-231755" defTabSz="910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5792" indent="-231755" defTabSz="910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9301" indent="-231755" defTabSz="91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2811" indent="-231755" defTabSz="91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76320" indent="-231755" defTabSz="91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39830" indent="-231755" defTabSz="91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F4FFAE-E73E-4FC5-9CFA-59495A13EDC9}" type="slidenum">
              <a:rPr lang="nl-NL" altLang="nl-NL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nl-NL" altLang="nl-NL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8396" y="796504"/>
            <a:ext cx="4322849" cy="320844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59" y="4718118"/>
            <a:ext cx="5707649" cy="4179637"/>
          </a:xfrm>
          <a:noFill/>
        </p:spPr>
        <p:txBody>
          <a:bodyPr lIns="92919" tIns="46460" rIns="92919" bIns="46460"/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SD_GGD_header_v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91503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85988" y="2514600"/>
            <a:ext cx="6500812" cy="1371600"/>
          </a:xfrm>
          <a:solidFill>
            <a:schemeClr val="accent1">
              <a:alpha val="20000"/>
            </a:schemeClr>
          </a:solidFill>
        </p:spPr>
        <p:txBody>
          <a:bodyPr anchor="b"/>
          <a:lstStyle>
            <a:lvl1pPr>
              <a:lnSpc>
                <a:spcPts val="5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890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191000"/>
            <a:ext cx="5411788" cy="1981200"/>
          </a:xfrm>
        </p:spPr>
        <p:txBody>
          <a:bodyPr/>
          <a:lstStyle>
            <a:lvl1pPr marL="0" indent="0">
              <a:lnSpc>
                <a:spcPts val="25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1447800" y="6367463"/>
            <a:ext cx="6173788" cy="3143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FEB1-738B-41E3-9A25-0950F046FF89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9738" y="1333500"/>
            <a:ext cx="1779587" cy="5067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333500"/>
            <a:ext cx="5189538" cy="5067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A25A9-4A55-4B35-B943-31BE7828FEC2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SD_GGD_header_v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85988" y="2514600"/>
            <a:ext cx="6500812" cy="1371600"/>
          </a:xfrm>
          <a:solidFill>
            <a:schemeClr val="accent1">
              <a:alpha val="20000"/>
            </a:schemeClr>
          </a:solidFill>
        </p:spPr>
        <p:txBody>
          <a:bodyPr anchor="b"/>
          <a:lstStyle>
            <a:lvl1pPr>
              <a:lnSpc>
                <a:spcPts val="5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1050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191000"/>
            <a:ext cx="5411788" cy="1981200"/>
          </a:xfrm>
        </p:spPr>
        <p:txBody>
          <a:bodyPr/>
          <a:lstStyle>
            <a:lvl1pPr marL="0" indent="0">
              <a:lnSpc>
                <a:spcPts val="25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1447800" y="6367463"/>
            <a:ext cx="6173788" cy="3143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52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8065-85A9-4C57-A176-2A065DBB8FF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52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A56E-A592-46CC-980B-88EFE047F01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4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2633663"/>
            <a:ext cx="3484563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4763" y="2633663"/>
            <a:ext cx="3484562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D40FB-1167-4005-A1AD-978B17A555CE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93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8467-0253-4763-AA1F-1F40F05568B7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13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25D5-1C3D-4E51-874A-F28EFF4FB428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856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2A67-26E8-4B32-BBC0-026053DAE2BE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33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E2AFB-9910-4492-89E4-06853DF391E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1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C333-9780-4492-9E61-3A95EBA6D3D7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E556-9021-4A6C-94D2-5423B90C3BEE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75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50E2-00BC-46BF-B0BD-43848C607D0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40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9738" y="1333500"/>
            <a:ext cx="1779587" cy="5067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333500"/>
            <a:ext cx="5189538" cy="5067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9518-2D0A-4D72-B0D1-6D77E084A966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51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SD_GGD_header_v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91503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85988" y="2514600"/>
            <a:ext cx="6500812" cy="1371600"/>
          </a:xfrm>
          <a:solidFill>
            <a:schemeClr val="accent1">
              <a:alpha val="20000"/>
            </a:schemeClr>
          </a:solidFill>
        </p:spPr>
        <p:txBody>
          <a:bodyPr anchor="b"/>
          <a:lstStyle>
            <a:lvl1pPr>
              <a:lnSpc>
                <a:spcPts val="5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890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191000"/>
            <a:ext cx="5411788" cy="1981200"/>
          </a:xfrm>
        </p:spPr>
        <p:txBody>
          <a:bodyPr/>
          <a:lstStyle>
            <a:lvl1pPr marL="0" indent="0">
              <a:lnSpc>
                <a:spcPts val="25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1447800" y="6367463"/>
            <a:ext cx="6173788" cy="3143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3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C333-9780-4492-9E61-3A95EBA6D3D7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53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4A6F-DBF3-41F4-895D-17551D529B5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51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2633663"/>
            <a:ext cx="3484563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4763" y="2633663"/>
            <a:ext cx="3484562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3BDE-A5C3-4FC6-8D19-363DC8EB5805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9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C019C-520C-4E2D-BA66-5D73CE529CA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65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6878-6AC2-4B25-AAA4-FF0D87095786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1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DA38-EB09-4A0F-BECF-B1D6C8F397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1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4A6F-DBF3-41F4-895D-17551D529B50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C0EB-7EB0-405B-B4BC-47D52306AD28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2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819B-D956-4EAF-BE4D-FC37C53C8665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90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FEB1-738B-41E3-9A25-0950F046FF89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050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9738" y="1333500"/>
            <a:ext cx="1779587" cy="5067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333500"/>
            <a:ext cx="5189538" cy="5067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A25A9-4A55-4B35-B943-31BE7828FEC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3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SD_GGD_header_v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91503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85988" y="2514600"/>
            <a:ext cx="6500812" cy="1371600"/>
          </a:xfrm>
          <a:solidFill>
            <a:schemeClr val="accent1">
              <a:alpha val="20000"/>
            </a:schemeClr>
          </a:solidFill>
        </p:spPr>
        <p:txBody>
          <a:bodyPr anchor="b"/>
          <a:lstStyle>
            <a:lvl1pPr>
              <a:lnSpc>
                <a:spcPts val="5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890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191000"/>
            <a:ext cx="5411788" cy="1981200"/>
          </a:xfrm>
        </p:spPr>
        <p:txBody>
          <a:bodyPr/>
          <a:lstStyle>
            <a:lvl1pPr marL="0" indent="0">
              <a:lnSpc>
                <a:spcPts val="25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1447800" y="6367463"/>
            <a:ext cx="6173788" cy="3143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32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C333-9780-4492-9E61-3A95EBA6D3D7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539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4A6F-DBF3-41F4-895D-17551D529B5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51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2633663"/>
            <a:ext cx="3484563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4763" y="2633663"/>
            <a:ext cx="3484562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3BDE-A5C3-4FC6-8D19-363DC8EB5805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98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C019C-520C-4E2D-BA66-5D73CE529CA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654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6878-6AC2-4B25-AAA4-FF0D87095786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2633663"/>
            <a:ext cx="3484563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4763" y="2633663"/>
            <a:ext cx="3484562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3BDE-A5C3-4FC6-8D19-363DC8EB5805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DA38-EB09-4A0F-BECF-B1D6C8F397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126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C0EB-7EB0-405B-B4BC-47D52306AD28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25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819B-D956-4EAF-BE4D-FC37C53C8665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902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FEB1-738B-41E3-9A25-0950F046FF89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050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9738" y="1333500"/>
            <a:ext cx="1779587" cy="5067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333500"/>
            <a:ext cx="5189538" cy="5067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A25A9-4A55-4B35-B943-31BE7828FEC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C019C-520C-4E2D-BA66-5D73CE529CA2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6878-6AC2-4B25-AAA4-FF0D87095786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DA38-EB09-4A0F-BECF-B1D6C8F397AA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C0EB-7EB0-405B-B4BC-47D52306AD28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819B-D956-4EAF-BE4D-FC37C53C8665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D_GGD_header_vol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3338" y="0"/>
            <a:ext cx="917733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33500"/>
            <a:ext cx="711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33663"/>
            <a:ext cx="712152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889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147638"/>
            <a:ext cx="1219200" cy="319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89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114300"/>
            <a:ext cx="54864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89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123825"/>
            <a:ext cx="3175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5F9F4E4-9643-4425-B460-5B98F0D233D3}" type="slidenum">
              <a:rPr lang="nl-NL"/>
              <a:pPr>
                <a:defRPr/>
              </a:pPr>
              <a:t>‹#›</a:t>
            </a:fld>
            <a:endParaRPr lang="nl-NL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192088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buChar char="–"/>
        <a:defRPr sz="1500">
          <a:solidFill>
            <a:schemeClr val="bg2"/>
          </a:solidFill>
          <a:latin typeface="+mn-lt"/>
        </a:defRPr>
      </a:lvl2pPr>
      <a:lvl3pPr marL="1092200" indent="-177800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3pPr>
      <a:lvl4pPr marL="14303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4pPr>
      <a:lvl5pPr marL="17732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5pPr>
      <a:lvl6pPr marL="22304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6pPr>
      <a:lvl7pPr marL="26876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7pPr>
      <a:lvl8pPr marL="31448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8pPr>
      <a:lvl9pPr marL="36020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SD_GGD_header_vol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773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33500"/>
            <a:ext cx="7112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33663"/>
            <a:ext cx="7121525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1049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147638"/>
            <a:ext cx="12192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 eaLnBrk="0" hangingPunct="0"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1049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114300"/>
            <a:ext cx="54864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hangingPunct="0"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49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123825"/>
            <a:ext cx="3175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eaLnBrk="0" hangingPunct="0">
              <a:defRPr/>
            </a:pPr>
            <a:fld id="{1C218039-6525-48B3-9A7A-34D81F97924A}" type="slidenum">
              <a:rPr lang="nl-NL">
                <a:solidFill>
                  <a:srgbClr val="FFFFFF"/>
                </a:solidFill>
              </a:rPr>
              <a:pPr eaLnBrk="0" hangingPunct="0"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6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192088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buChar char="–"/>
        <a:defRPr sz="1500">
          <a:solidFill>
            <a:schemeClr val="bg2"/>
          </a:solidFill>
          <a:latin typeface="+mn-lt"/>
        </a:defRPr>
      </a:lvl2pPr>
      <a:lvl3pPr marL="1092200" indent="-177800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3pPr>
      <a:lvl4pPr marL="14303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4pPr>
      <a:lvl5pPr marL="17732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5pPr>
      <a:lvl6pPr marL="2230438" indent="-168275" algn="l" rtl="0" fontAlgn="base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6pPr>
      <a:lvl7pPr marL="2687638" indent="-168275" algn="l" rtl="0" fontAlgn="base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7pPr>
      <a:lvl8pPr marL="3144838" indent="-168275" algn="l" rtl="0" fontAlgn="base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8pPr>
      <a:lvl9pPr marL="3602038" indent="-168275" algn="l" rtl="0" fontAlgn="base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D_GGD_header_vol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3338" y="0"/>
            <a:ext cx="917733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33500"/>
            <a:ext cx="711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33663"/>
            <a:ext cx="712152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889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147638"/>
            <a:ext cx="1219200" cy="319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889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114300"/>
            <a:ext cx="54864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89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123825"/>
            <a:ext cx="3175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5F9F4E4-9643-4425-B460-5B98F0D233D3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192088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buChar char="–"/>
        <a:defRPr sz="1500">
          <a:solidFill>
            <a:schemeClr val="bg2"/>
          </a:solidFill>
          <a:latin typeface="+mn-lt"/>
        </a:defRPr>
      </a:lvl2pPr>
      <a:lvl3pPr marL="1092200" indent="-177800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3pPr>
      <a:lvl4pPr marL="14303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4pPr>
      <a:lvl5pPr marL="17732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5pPr>
      <a:lvl6pPr marL="22304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6pPr>
      <a:lvl7pPr marL="26876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7pPr>
      <a:lvl8pPr marL="31448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8pPr>
      <a:lvl9pPr marL="36020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D_GGD_header_vol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3338" y="0"/>
            <a:ext cx="917733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33500"/>
            <a:ext cx="711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33663"/>
            <a:ext cx="712152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889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147638"/>
            <a:ext cx="1219200" cy="319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808080"/>
              </a:solidFill>
            </a:endParaRPr>
          </a:p>
        </p:txBody>
      </p:sp>
      <p:sp>
        <p:nvSpPr>
          <p:cNvPr id="889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114300"/>
            <a:ext cx="54864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89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123825"/>
            <a:ext cx="317500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5F9F4E4-9643-4425-B460-5B98F0D233D3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192088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buChar char="–"/>
        <a:defRPr sz="1500">
          <a:solidFill>
            <a:schemeClr val="bg2"/>
          </a:solidFill>
          <a:latin typeface="+mn-lt"/>
        </a:defRPr>
      </a:lvl2pPr>
      <a:lvl3pPr marL="1092200" indent="-177800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3pPr>
      <a:lvl4pPr marL="14303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4pPr>
      <a:lvl5pPr marL="17732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5pPr>
      <a:lvl6pPr marL="22304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6pPr>
      <a:lvl7pPr marL="26876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7pPr>
      <a:lvl8pPr marL="31448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8pPr>
      <a:lvl9pPr marL="36020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IxMvUZVR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NL" altLang="nl-NL" sz="3200" dirty="0" smtClean="0">
                <a:solidFill>
                  <a:srgbClr val="003366"/>
                </a:solidFill>
              </a:rPr>
              <a:t>KNPV debat</a:t>
            </a: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NL" altLang="nl-NL" sz="3200" dirty="0" smtClean="0">
                <a:solidFill>
                  <a:srgbClr val="003366"/>
                </a:solidFill>
              </a:rPr>
              <a:t>Wageningen,  21 mei 2014</a:t>
            </a: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NL" altLang="nl-NL" sz="3200" dirty="0" smtClean="0">
                <a:solidFill>
                  <a:srgbClr val="003366"/>
                </a:solidFill>
              </a:rPr>
              <a:t>Fred Woudenberg</a:t>
            </a:r>
          </a:p>
          <a:p>
            <a:pPr algn="ctr">
              <a:buFont typeface="Wingdings" pitchFamily="2" charset="2"/>
              <a:buNone/>
            </a:pPr>
            <a:endParaRPr lang="nl-NL" altLang="nl-NL" sz="3200" dirty="0" smtClean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NL" altLang="nl-NL" sz="3200" dirty="0" smtClean="0">
                <a:solidFill>
                  <a:srgbClr val="003366"/>
                </a:solidFill>
              </a:rPr>
              <a:t>Gezondheidsraad</a:t>
            </a:r>
          </a:p>
          <a:p>
            <a:pPr algn="ctr">
              <a:buFont typeface="Wingdings" pitchFamily="2" charset="2"/>
              <a:buNone/>
            </a:pPr>
            <a:endParaRPr lang="nl-NL" altLang="nl-NL" sz="3200" dirty="0">
              <a:solidFill>
                <a:srgbClr val="00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NL" altLang="nl-NL" sz="3200" dirty="0" smtClean="0">
                <a:solidFill>
                  <a:srgbClr val="003366"/>
                </a:solidFill>
              </a:rPr>
              <a:t>GGD Amsterdam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2843213" y="188913"/>
            <a:ext cx="6049962" cy="792162"/>
          </a:xfrm>
        </p:spPr>
        <p:txBody>
          <a:bodyPr/>
          <a:lstStyle/>
          <a:p>
            <a:r>
              <a:rPr lang="nl-NL" altLang="nl-NL" sz="2800" dirty="0" smtClean="0">
                <a:solidFill>
                  <a:schemeClr val="bg1"/>
                </a:solidFill>
              </a:rPr>
              <a:t>Gewasbescherming </a:t>
            </a:r>
            <a:r>
              <a:rPr lang="nl-NL" altLang="nl-NL" sz="2800" dirty="0">
                <a:solidFill>
                  <a:schemeClr val="bg1"/>
                </a:solidFill>
              </a:rPr>
              <a:t>en omwonenden: wie, of wat bepaalt? </a:t>
            </a:r>
            <a:endParaRPr lang="nl-NL" altLang="nl-NL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500563" y="188913"/>
            <a:ext cx="3521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rgbClr val="FFFFFF"/>
                </a:solidFill>
                <a:latin typeface="Arial" charset="0"/>
              </a:rPr>
              <a:t>The good old days</a:t>
            </a:r>
            <a:endParaRPr lang="nl-NL" sz="3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255713" y="3200400"/>
            <a:ext cx="6634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http://www.youtube.com/watch?v=GIxMvUZVRDE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20838" y="1844675"/>
          <a:ext cx="5951537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5" imgW="6086475" imgH="4429125" progId="Word.Document.8">
                  <p:embed/>
                </p:oleObj>
              </mc:Choice>
              <mc:Fallback>
                <p:oleObj name="Document" r:id="rId5" imgW="6086475" imgH="4429125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1844675"/>
                        <a:ext cx="5951537" cy="436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AutoShape 3"/>
          <p:cNvSpPr>
            <a:spLocks noChangeArrowheads="1"/>
          </p:cNvSpPr>
          <p:nvPr/>
        </p:nvSpPr>
        <p:spPr bwMode="auto">
          <a:xfrm rot="16200000" flipH="1">
            <a:off x="6837363" y="4908550"/>
            <a:ext cx="425450" cy="6350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16200000" flipH="1">
            <a:off x="1797050" y="4908550"/>
            <a:ext cx="425450" cy="6350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flipH="1" flipV="1">
            <a:off x="2771775" y="3213100"/>
            <a:ext cx="825500" cy="158750"/>
          </a:xfrm>
          <a:prstGeom prst="rightArrow">
            <a:avLst>
              <a:gd name="adj1" fmla="val 50000"/>
              <a:gd name="adj2" fmla="val 260024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flipH="1">
            <a:off x="2771775" y="40767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flipH="1">
            <a:off x="2771775" y="36449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flipH="1">
            <a:off x="2771775" y="2349500"/>
            <a:ext cx="825500" cy="152400"/>
          </a:xfrm>
          <a:prstGeom prst="rightArrow">
            <a:avLst>
              <a:gd name="adj1" fmla="val 50000"/>
              <a:gd name="adj2" fmla="val 307797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flipH="1">
            <a:off x="2771775" y="27813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651500" y="36449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651500" y="40767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5651500" y="1916113"/>
            <a:ext cx="825500" cy="152400"/>
          </a:xfrm>
          <a:prstGeom prst="rightArrow">
            <a:avLst>
              <a:gd name="adj1" fmla="val 50000"/>
              <a:gd name="adj2" fmla="val 30779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5651500" y="2708275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651500" y="2349500"/>
            <a:ext cx="825500" cy="127000"/>
          </a:xfrm>
          <a:prstGeom prst="rightArrow">
            <a:avLst>
              <a:gd name="adj1" fmla="val 50000"/>
              <a:gd name="adj2" fmla="val 36935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5651500" y="3141663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 flipH="1">
            <a:off x="2743200" y="1905000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graphicFrame>
        <p:nvGraphicFramePr>
          <p:cNvPr id="8209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59563" y="5734050"/>
          <a:ext cx="7921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7" imgW="2033588" imgH="3390900" progId="MS_ClipArt_Gallery.2">
                  <p:embed/>
                </p:oleObj>
              </mc:Choice>
              <mc:Fallback>
                <p:oleObj name="Clip" r:id="rId7" imgW="2033588" imgH="33909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734050"/>
                        <a:ext cx="79216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19250" y="5805488"/>
          <a:ext cx="771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9" imgW="4610100" imgH="4479925" progId="MS_ClipArt_Gallery.2">
                  <p:embed/>
                </p:oleObj>
              </mc:Choice>
              <mc:Fallback>
                <p:oleObj name="Clip" r:id="rId9" imgW="4610100" imgH="4479925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805488"/>
                        <a:ext cx="7715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700338" y="333375"/>
            <a:ext cx="62357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  <a:buClr>
                <a:srgbClr val="000000"/>
              </a:buClr>
              <a:buFont typeface="Wingdings" pitchFamily="2" charset="2"/>
              <a:buNone/>
            </a:pPr>
            <a:r>
              <a:rPr lang="en-US" sz="3200" smtClean="0">
                <a:solidFill>
                  <a:srgbClr val="FFFFFF"/>
                </a:solidFill>
                <a:latin typeface="Arial" charset="0"/>
              </a:rPr>
              <a:t>Wanneer worden mensen bang?</a:t>
            </a:r>
            <a:endParaRPr lang="nl-NL" sz="32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 flipH="1">
            <a:off x="2771775" y="4581525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5651500" y="4581525"/>
            <a:ext cx="825500" cy="139700"/>
          </a:xfrm>
          <a:prstGeom prst="rightArrow">
            <a:avLst>
              <a:gd name="adj1" fmla="val 50000"/>
              <a:gd name="adj2" fmla="val 33577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l-NL" smtClean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3845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31478"/>
            <a:ext cx="4705124" cy="573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932040" y="2924944"/>
            <a:ext cx="421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90.000 omwonenden binnen 50 meter van fruit- of bollenperceel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932040" y="4509120"/>
            <a:ext cx="421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?</a:t>
            </a:r>
            <a:r>
              <a:rPr lang="nl-NL" dirty="0" smtClean="0"/>
              <a:t>.000 agrariërs en gezinsleden op fruit- of bollenperceel</a:t>
            </a:r>
            <a:endParaRPr lang="nl-NL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267701" y="326615"/>
            <a:ext cx="569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800" dirty="0" smtClean="0">
                <a:solidFill>
                  <a:srgbClr val="FFFFFF"/>
                </a:solidFill>
                <a:latin typeface="Arial" charset="0"/>
              </a:rPr>
              <a:t>Agrariërs lopen de hoogste risico’s</a:t>
            </a:r>
            <a:endParaRPr lang="nl-NL" sz="28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6156325" y="188913"/>
            <a:ext cx="246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800" dirty="0" smtClean="0">
                <a:solidFill>
                  <a:srgbClr val="FFFFFF"/>
                </a:solidFill>
                <a:latin typeface="Arial" charset="0"/>
              </a:rPr>
              <a:t>Perspectieven</a:t>
            </a:r>
            <a:endParaRPr lang="nl-NL" sz="2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1557339"/>
            <a:ext cx="7633543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dirty="0" smtClean="0">
                <a:solidFill>
                  <a:srgbClr val="000000"/>
                </a:solidFill>
              </a:rPr>
              <a:t>Agrarische sector:</a:t>
            </a:r>
          </a:p>
          <a:p>
            <a:pPr>
              <a:spcBef>
                <a:spcPct val="50000"/>
              </a:spcBef>
            </a:pPr>
            <a:r>
              <a:rPr lang="nl-NL" dirty="0">
                <a:solidFill>
                  <a:srgbClr val="000000"/>
                </a:solidFill>
              </a:rPr>
              <a:t>	</a:t>
            </a:r>
            <a:r>
              <a:rPr lang="nl-NL" dirty="0" smtClean="0">
                <a:solidFill>
                  <a:srgbClr val="000000"/>
                </a:solidFill>
              </a:rPr>
              <a:t>Het is al zoveel beter</a:t>
            </a:r>
          </a:p>
          <a:p>
            <a:pPr>
              <a:spcBef>
                <a:spcPct val="50000"/>
              </a:spcBef>
            </a:pPr>
            <a:r>
              <a:rPr lang="nl-NL" dirty="0">
                <a:solidFill>
                  <a:srgbClr val="000000"/>
                </a:solidFill>
              </a:rPr>
              <a:t>	</a:t>
            </a:r>
            <a:r>
              <a:rPr lang="nl-NL" dirty="0" smtClean="0">
                <a:solidFill>
                  <a:srgbClr val="000000"/>
                </a:solidFill>
              </a:rPr>
              <a:t>Word je er nou echt wel ziek van?</a:t>
            </a:r>
            <a:endParaRPr lang="nl-NL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nl-NL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nl-NL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nl-NL" dirty="0" smtClean="0">
                <a:solidFill>
                  <a:srgbClr val="000000"/>
                </a:solidFill>
              </a:rPr>
              <a:t>Omwonenden:</a:t>
            </a:r>
          </a:p>
          <a:p>
            <a:pPr>
              <a:spcBef>
                <a:spcPct val="50000"/>
              </a:spcBef>
            </a:pPr>
            <a:r>
              <a:rPr lang="nl-NL" dirty="0">
                <a:solidFill>
                  <a:srgbClr val="000000"/>
                </a:solidFill>
              </a:rPr>
              <a:t>	</a:t>
            </a:r>
            <a:r>
              <a:rPr lang="nl-NL" dirty="0" smtClean="0">
                <a:solidFill>
                  <a:srgbClr val="000000"/>
                </a:solidFill>
              </a:rPr>
              <a:t>Het is zo veel</a:t>
            </a:r>
          </a:p>
          <a:p>
            <a:pPr>
              <a:spcBef>
                <a:spcPct val="50000"/>
              </a:spcBef>
            </a:pPr>
            <a:r>
              <a:rPr lang="nl-NL" dirty="0">
                <a:solidFill>
                  <a:srgbClr val="000000"/>
                </a:solidFill>
              </a:rPr>
              <a:t>	</a:t>
            </a:r>
            <a:r>
              <a:rPr lang="nl-NL" dirty="0" smtClean="0">
                <a:solidFill>
                  <a:srgbClr val="000000"/>
                </a:solidFill>
              </a:rPr>
              <a:t>Kan het nou echt geen kwaad?</a:t>
            </a:r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5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2555776" y="270468"/>
            <a:ext cx="6348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800" dirty="0" smtClean="0">
                <a:solidFill>
                  <a:srgbClr val="FFFFFF"/>
                </a:solidFill>
                <a:latin typeface="Arial" charset="0"/>
              </a:rPr>
              <a:t>Houd rekening met de bezorgde buren</a:t>
            </a:r>
            <a:endParaRPr lang="nl-NL" sz="2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4978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dirty="0"/>
              <a:t>Verbeter de toelatingsprocedure</a:t>
            </a:r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r>
              <a:rPr lang="nl-NL" dirty="0"/>
              <a:t>Neem voorzorgsmaatregelen</a:t>
            </a:r>
          </a:p>
          <a:p>
            <a:pPr>
              <a:spcBef>
                <a:spcPct val="50000"/>
              </a:spcBef>
            </a:pPr>
            <a:r>
              <a:rPr lang="nl-NL" dirty="0"/>
              <a:t>	Omwonenden (blootstelling beperken)</a:t>
            </a:r>
          </a:p>
          <a:p>
            <a:pPr>
              <a:spcBef>
                <a:spcPct val="50000"/>
              </a:spcBef>
            </a:pPr>
            <a:r>
              <a:rPr lang="nl-NL" dirty="0"/>
              <a:t>	Agrarische sector (eigen veiligheid, blootstellings-	onderzoek, beperken verspreiding, communicatie)</a:t>
            </a:r>
          </a:p>
          <a:p>
            <a:pPr>
              <a:spcBef>
                <a:spcPct val="50000"/>
              </a:spcBef>
            </a:pPr>
            <a:r>
              <a:rPr lang="nl-NL" dirty="0"/>
              <a:t>	Fabrikanten en distribiteurs (voorlichting)</a:t>
            </a:r>
          </a:p>
          <a:p>
            <a:pPr>
              <a:spcBef>
                <a:spcPct val="50000"/>
              </a:spcBef>
            </a:pPr>
            <a:r>
              <a:rPr lang="nl-NL" dirty="0"/>
              <a:t>	Overheid (handhaving, loket</a:t>
            </a:r>
            <a:r>
              <a:rPr lang="nl-NL" dirty="0" smtClean="0"/>
              <a:t>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d_template_basic">
  <a:themeElements>
    <a:clrScheme name="ggd_template_basic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2CD"/>
      </a:accent1>
      <a:accent2>
        <a:srgbClr val="74ABE7"/>
      </a:accent2>
      <a:accent3>
        <a:srgbClr val="FFFFFF"/>
      </a:accent3>
      <a:accent4>
        <a:srgbClr val="000000"/>
      </a:accent4>
      <a:accent5>
        <a:srgbClr val="AAB7E3"/>
      </a:accent5>
      <a:accent6>
        <a:srgbClr val="689BD1"/>
      </a:accent6>
      <a:hlink>
        <a:srgbClr val="3683D8"/>
      </a:hlink>
      <a:folHlink>
        <a:srgbClr val="B6D3F3"/>
      </a:folHlink>
    </a:clrScheme>
    <a:fontScheme name="ggd_template_bas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d_template_basic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2CD"/>
        </a:accent1>
        <a:accent2>
          <a:srgbClr val="74ABE7"/>
        </a:accent2>
        <a:accent3>
          <a:srgbClr val="FFFFFF"/>
        </a:accent3>
        <a:accent4>
          <a:srgbClr val="000000"/>
        </a:accent4>
        <a:accent5>
          <a:srgbClr val="AAB7E3"/>
        </a:accent5>
        <a:accent6>
          <a:srgbClr val="689BD1"/>
        </a:accent6>
        <a:hlink>
          <a:srgbClr val="3683D8"/>
        </a:hlink>
        <a:folHlink>
          <a:srgbClr val="B6D3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gd_template_basic">
  <a:themeElements>
    <a:clrScheme name="1_ggd_template_basic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2CD"/>
      </a:accent1>
      <a:accent2>
        <a:srgbClr val="74ABE7"/>
      </a:accent2>
      <a:accent3>
        <a:srgbClr val="FFFFFF"/>
      </a:accent3>
      <a:accent4>
        <a:srgbClr val="000000"/>
      </a:accent4>
      <a:accent5>
        <a:srgbClr val="AAB7E3"/>
      </a:accent5>
      <a:accent6>
        <a:srgbClr val="689BD1"/>
      </a:accent6>
      <a:hlink>
        <a:srgbClr val="3683D8"/>
      </a:hlink>
      <a:folHlink>
        <a:srgbClr val="B6D3F3"/>
      </a:folHlink>
    </a:clrScheme>
    <a:fontScheme name="1_ggd_template_bas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ggd_template_basic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2CD"/>
        </a:accent1>
        <a:accent2>
          <a:srgbClr val="74ABE7"/>
        </a:accent2>
        <a:accent3>
          <a:srgbClr val="FFFFFF"/>
        </a:accent3>
        <a:accent4>
          <a:srgbClr val="000000"/>
        </a:accent4>
        <a:accent5>
          <a:srgbClr val="AAB7E3"/>
        </a:accent5>
        <a:accent6>
          <a:srgbClr val="689BD1"/>
        </a:accent6>
        <a:hlink>
          <a:srgbClr val="3683D8"/>
        </a:hlink>
        <a:folHlink>
          <a:srgbClr val="B6D3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ggd_template_basic">
  <a:themeElements>
    <a:clrScheme name="ggd_template_basic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2CD"/>
      </a:accent1>
      <a:accent2>
        <a:srgbClr val="74ABE7"/>
      </a:accent2>
      <a:accent3>
        <a:srgbClr val="FFFFFF"/>
      </a:accent3>
      <a:accent4>
        <a:srgbClr val="000000"/>
      </a:accent4>
      <a:accent5>
        <a:srgbClr val="AAB7E3"/>
      </a:accent5>
      <a:accent6>
        <a:srgbClr val="689BD1"/>
      </a:accent6>
      <a:hlink>
        <a:srgbClr val="3683D8"/>
      </a:hlink>
      <a:folHlink>
        <a:srgbClr val="B6D3F3"/>
      </a:folHlink>
    </a:clrScheme>
    <a:fontScheme name="ggd_template_bas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d_template_basic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2CD"/>
        </a:accent1>
        <a:accent2>
          <a:srgbClr val="74ABE7"/>
        </a:accent2>
        <a:accent3>
          <a:srgbClr val="FFFFFF"/>
        </a:accent3>
        <a:accent4>
          <a:srgbClr val="000000"/>
        </a:accent4>
        <a:accent5>
          <a:srgbClr val="AAB7E3"/>
        </a:accent5>
        <a:accent6>
          <a:srgbClr val="689BD1"/>
        </a:accent6>
        <a:hlink>
          <a:srgbClr val="3683D8"/>
        </a:hlink>
        <a:folHlink>
          <a:srgbClr val="B6D3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ggd_template_basic">
  <a:themeElements>
    <a:clrScheme name="ggd_template_basic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2CD"/>
      </a:accent1>
      <a:accent2>
        <a:srgbClr val="74ABE7"/>
      </a:accent2>
      <a:accent3>
        <a:srgbClr val="FFFFFF"/>
      </a:accent3>
      <a:accent4>
        <a:srgbClr val="000000"/>
      </a:accent4>
      <a:accent5>
        <a:srgbClr val="AAB7E3"/>
      </a:accent5>
      <a:accent6>
        <a:srgbClr val="689BD1"/>
      </a:accent6>
      <a:hlink>
        <a:srgbClr val="3683D8"/>
      </a:hlink>
      <a:folHlink>
        <a:srgbClr val="B6D3F3"/>
      </a:folHlink>
    </a:clrScheme>
    <a:fontScheme name="ggd_template_bas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d_template_basic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2CD"/>
        </a:accent1>
        <a:accent2>
          <a:srgbClr val="74ABE7"/>
        </a:accent2>
        <a:accent3>
          <a:srgbClr val="FFFFFF"/>
        </a:accent3>
        <a:accent4>
          <a:srgbClr val="000000"/>
        </a:accent4>
        <a:accent5>
          <a:srgbClr val="AAB7E3"/>
        </a:accent5>
        <a:accent6>
          <a:srgbClr val="689BD1"/>
        </a:accent6>
        <a:hlink>
          <a:srgbClr val="3683D8"/>
        </a:hlink>
        <a:folHlink>
          <a:srgbClr val="B6D3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AFD00"/>
    </a:lt1>
    <a:dk2>
      <a:srgbClr val="00279F"/>
    </a:dk2>
    <a:lt2>
      <a:srgbClr val="000000"/>
    </a:lt2>
    <a:accent1>
      <a:srgbClr val="618FFD"/>
    </a:accent1>
    <a:accent2>
      <a:srgbClr val="00AE00"/>
    </a:accent2>
    <a:accent3>
      <a:srgbClr val="AAACCD"/>
    </a:accent3>
    <a:accent4>
      <a:srgbClr val="D6D8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U:\Milieu &amp; VGZ\MMK\_Gebruikers\SvdZee\personal\EM velden\Basisschool de kleine reus\ggd_template_basic.pot</Template>
  <TotalTime>7941</TotalTime>
  <Words>74</Words>
  <Application>Microsoft Office PowerPoint</Application>
  <PresentationFormat>On-screen Show (4:3)</PresentationFormat>
  <Paragraphs>41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ggd_template_basic</vt:lpstr>
      <vt:lpstr>1_ggd_template_basic</vt:lpstr>
      <vt:lpstr>2_ggd_template_basic</vt:lpstr>
      <vt:lpstr>3_ggd_template_basic</vt:lpstr>
      <vt:lpstr>Document</vt:lpstr>
      <vt:lpstr>Clip</vt:lpstr>
      <vt:lpstr>Gewasbescherming en omwonenden: wie, of wat bepaalt?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</dc:creator>
  <cp:lastModifiedBy>Goud, Jan-Kees</cp:lastModifiedBy>
  <cp:revision>294</cp:revision>
  <cp:lastPrinted>2013-09-12T08:09:59Z</cp:lastPrinted>
  <dcterms:created xsi:type="dcterms:W3CDTF">2001-04-27T05:17:42Z</dcterms:created>
  <dcterms:modified xsi:type="dcterms:W3CDTF">2014-05-14T15:05:41Z</dcterms:modified>
</cp:coreProperties>
</file>