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47" r:id="rId2"/>
    <p:sldId id="382" r:id="rId3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96BB"/>
    <a:srgbClr val="0000FF"/>
    <a:srgbClr val="FFFF00"/>
    <a:srgbClr val="FF3300"/>
    <a:srgbClr val="FEC802"/>
    <a:srgbClr val="9CF2BF"/>
    <a:srgbClr val="4ADBF8"/>
    <a:srgbClr val="0066FF"/>
    <a:srgbClr val="3333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17" autoAdjust="0"/>
    <p:restoredTop sz="90949" autoAdjust="0"/>
  </p:normalViewPr>
  <p:slideViewPr>
    <p:cSldViewPr>
      <p:cViewPr varScale="1">
        <p:scale>
          <a:sx n="68" d="100"/>
          <a:sy n="68" d="100"/>
        </p:scale>
        <p:origin x="20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F2D4D92D-4FF4-4D97-9680-8381F10F0D6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B55DDF03-3053-4DEC-90D9-C853D914C97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AA50BF1D-68D5-4152-8EE5-17FE2DA017C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1B2FFD45-45ED-4793-9545-96F965167EF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2B7318E-E141-4E9A-AD64-34C6E8CF910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5892EB40-67C5-412D-BA07-8CFAE11321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6ED3262-7E64-40ED-8F81-A5929DE12CE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05D625-F1C6-47A6-AB8F-CCE1BF2F0BB3}" type="datetimeFigureOut">
              <a:rPr lang="nl-NL"/>
              <a:pPr>
                <a:defRPr/>
              </a:pPr>
              <a:t>3-10-2022</a:t>
            </a:fld>
            <a:endParaRPr lang="nl-NL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073E1836-25A0-477A-A0DB-03D0E7438E0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ABE9B13A-4433-4FB7-B6AD-F7C338CADB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983DFC5-B91B-4DD2-B01D-77C78768588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49AFD09-6599-42D5-88B6-63F81D47CD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1094389-6F72-4A56-B16C-44B41579E1B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2477E2-64E1-4861-ACEE-1AA4AB5450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2E702BE-EBD3-45DD-8F23-6653EBD73E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F2C7E5-69F2-4962-9E5C-DE349F9C3D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F86F5-C40E-4F34-941A-F9041AC32E7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1316248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B852A6-2331-4BFF-BE5E-1114AEE3F3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688C7C-582F-4EA1-90ED-8EAF55A6BC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ADA72A-CE49-4C11-BE11-819FE0A231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0305C-9339-42CC-BE26-D9F2BA05AD6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135307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836D7A-BB7E-450B-9ACD-ECD69F7CF1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DD31EC-2114-4FA4-A9EB-DF9A8642B1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475759-48C8-471E-9F3B-2964C65523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A6416-83ED-4DD2-A397-14FD63B7B63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3498302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7938"/>
            <a:ext cx="9144000" cy="692150"/>
          </a:xfrm>
          <a:prstGeom prst="rect">
            <a:avLst/>
          </a:prstGeom>
          <a:gradFill rotWithShape="1">
            <a:gsLst>
              <a:gs pos="0">
                <a:srgbClr val="266B8C">
                  <a:gamma/>
                  <a:shade val="78431"/>
                  <a:invGamma/>
                </a:srgbClr>
              </a:gs>
              <a:gs pos="50000">
                <a:srgbClr val="266B8C">
                  <a:alpha val="96001"/>
                </a:srgbClr>
              </a:gs>
              <a:gs pos="100000">
                <a:srgbClr val="266B8C">
                  <a:gamma/>
                  <a:shade val="78431"/>
                  <a:invGamma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GB" sz="1350" b="1">
              <a:cs typeface="+mn-cs"/>
            </a:endParaRPr>
          </a:p>
        </p:txBody>
      </p:sp>
      <p:pic>
        <p:nvPicPr>
          <p:cNvPr id="5" name="Grafik 5">
            <a:extLst>
              <a:ext uri="{FF2B5EF4-FFF2-40B4-BE49-F238E27FC236}">
                <a16:creationId xmlns:a16="http://schemas.microsoft.com/office/drawing/2014/main" id="{7AC648C3-93AF-4CAD-BC49-1C26EA1325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1883" y="30102"/>
            <a:ext cx="1379538" cy="1787587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4272585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7938"/>
            <a:ext cx="9144000" cy="692150"/>
          </a:xfrm>
          <a:prstGeom prst="rect">
            <a:avLst/>
          </a:prstGeom>
          <a:gradFill rotWithShape="1">
            <a:gsLst>
              <a:gs pos="0">
                <a:srgbClr val="266B8C">
                  <a:gamma/>
                  <a:shade val="78431"/>
                  <a:invGamma/>
                </a:srgbClr>
              </a:gs>
              <a:gs pos="50000">
                <a:srgbClr val="266B8C">
                  <a:alpha val="96001"/>
                </a:srgbClr>
              </a:gs>
              <a:gs pos="100000">
                <a:srgbClr val="266B8C">
                  <a:gamma/>
                  <a:shade val="78431"/>
                  <a:invGamma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GB" sz="1350" b="1">
              <a:cs typeface="+mn-cs"/>
            </a:endParaRPr>
          </a:p>
        </p:txBody>
      </p:sp>
      <p:pic>
        <p:nvPicPr>
          <p:cNvPr id="5" name="Grafik 5">
            <a:extLst>
              <a:ext uri="{FF2B5EF4-FFF2-40B4-BE49-F238E27FC236}">
                <a16:creationId xmlns:a16="http://schemas.microsoft.com/office/drawing/2014/main" id="{681F4849-4B52-4916-94FC-40C8B10F3A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1883" y="30102"/>
            <a:ext cx="1379538" cy="1787587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776580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63D317-370C-4178-846F-F74B4B56ED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E4E248-1F5E-4C07-A499-7197C9E69A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D84E6D-FD46-4304-BB9C-3485A8E206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71E8C-77DD-4DEF-BC45-E2A6C5765C9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8684687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66B2F6C-5172-4BE9-B0D9-E045AAA63D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CA3633-3666-4D82-BFDC-8C85F9DF24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BCCE41-3EA3-403B-B76E-107FEDA109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0CEB7-7142-4A80-8758-DAE1A449340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1870265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F74023-2B20-4F7A-B263-0DFC2A5557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7B5F26-8B75-4D23-A55C-72D9F27342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79A13D-D019-46D2-942C-AFA0F18935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F4FD0-A073-49F3-B99C-432FAB19D48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3963565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BB1BA0C-11FE-4575-9650-1DE02038A6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827F3F3-4F9A-4AFE-BA94-C121490328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DEDFDCA-B8B7-4D3F-8B74-49380EC31A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48EAC-081C-41A4-9C46-DF9A516D0F4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7677536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BD0E072-C780-4889-BEB5-3356B973FF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8B5E60B-5C41-443E-929E-BAA4069C39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08BFE4E-D7FA-4E75-AE5E-635B63FCE1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4B048-0AD8-486B-8981-3BF22F7B8B7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4332798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D0FB54F-66EC-4B07-AEE9-04578B4018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1494486-EB06-4655-B8F5-AD69045A57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B93DF90-EEF8-42F0-8EA1-0CC9E48EA6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8E417-43D8-4E02-8778-CD44270F9E8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1369395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EB2768-2A0D-4ACB-8D81-90A86148E9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03ED53-9FBE-460B-8EDD-3E66EF58A1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2A055A-4234-4866-A8FA-302067CBB9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74549-F6AF-4C3D-BD4A-2AA490A7169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6169135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FEE555-F749-4338-84B7-581302BD5F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6E505A-786A-47BF-B2EF-F93C0AFA67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69C041-CF4D-42CE-8B9C-27BEDB2FCC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92934-1033-4C27-A3E2-BDDFFAF32101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911475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E8ED644-D0EB-4D3B-B1BD-30950E04C9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A7911DA-DCFA-4A96-A20B-A9B5C9E795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Click to edit Master text styles</a:t>
            </a:r>
          </a:p>
          <a:p>
            <a:pPr lvl="1"/>
            <a:r>
              <a:rPr lang="nl-NL" altLang="nl-NL"/>
              <a:t>Second level</a:t>
            </a:r>
          </a:p>
          <a:p>
            <a:pPr lvl="2"/>
            <a:r>
              <a:rPr lang="nl-NL" altLang="nl-NL"/>
              <a:t>Third level</a:t>
            </a:r>
          </a:p>
          <a:p>
            <a:pPr lvl="3"/>
            <a:r>
              <a:rPr lang="nl-NL" altLang="nl-NL"/>
              <a:t>Fourth level</a:t>
            </a:r>
          </a:p>
          <a:p>
            <a:pPr lvl="4"/>
            <a:r>
              <a:rPr lang="nl-NL" altLang="nl-NL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C4D5E9D-7E43-48CB-A0FE-4C51866D51B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D87CB2A-FAF2-4B80-AB25-61C797452F9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2917963-00BD-455E-B439-BB9F766B6FC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1008996-C962-4C49-A172-4447A1DD09A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00A48891-6647-4518-B850-8154C33AD46A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0" y="0"/>
            <a:ext cx="760413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l-NL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 gebruik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D62C17D8-51D7-414C-98D9-EC0A24DE9F5A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6705600"/>
            <a:ext cx="760413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l-NL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 gebruik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5496" y="1124744"/>
            <a:ext cx="8869238" cy="3726656"/>
          </a:xfrm>
        </p:spPr>
        <p:txBody>
          <a:bodyPr/>
          <a:lstStyle/>
          <a:p>
            <a:pPr marL="457200" lvl="1" indent="0" eaLnBrk="1" hangingPunct="1">
              <a:buNone/>
            </a:pPr>
            <a:r>
              <a:rPr lang="nl-NL" altLang="en-US" sz="1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Gebruik van goede gewasbeschermingspraktijken: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nl-NL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resistente cultivars, niet-chemische bestrijding, vruchtwisseling, grondbewerkingssystemen, efficiënte toepassing 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en-US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nl-NL" altLang="en-US" sz="1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Toepassing van gewasbeschermingsmiddelen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nl-NL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beperk het aantal toepassingen van één chemische klasse (werkingswijze = MOA) om de selectiedruk te verminderen 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 het </a:t>
            </a:r>
            <a:r>
              <a:rPr lang="en-US" alt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middel</a:t>
            </a:r>
            <a:r>
              <a:rPr lang="en-US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alleen</a:t>
            </a:r>
            <a:r>
              <a:rPr lang="en-US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onder</a:t>
            </a:r>
            <a:r>
              <a:rPr lang="en-US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optimale</a:t>
            </a:r>
            <a:r>
              <a:rPr lang="en-US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omstandigheden</a:t>
            </a:r>
            <a:r>
              <a:rPr lang="en-US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toe</a:t>
            </a:r>
            <a:endParaRPr lang="nl-NL" alt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nl-NL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respecteer de aanbevolen gebruiksdosering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en-US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nl-NL" altLang="en-US" sz="1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Gebruik van </a:t>
            </a:r>
            <a:r>
              <a:rPr lang="nl-NL" altLang="en-US" sz="1600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tankmix</a:t>
            </a:r>
            <a:r>
              <a:rPr lang="nl-NL" altLang="en-US" sz="1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partners en afwisselingen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nl-NL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aantal toepassingen beperken is het meest effectief wanneer het wordt gebruikt in combinatie met </a:t>
            </a:r>
            <a:r>
              <a:rPr lang="nl-NL" alt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tankmix</a:t>
            </a:r>
            <a:r>
              <a:rPr lang="nl-NL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partners / afwisselingen van verschillende </a:t>
            </a:r>
            <a:r>
              <a:rPr lang="nl-NL" alt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MOA's</a:t>
            </a:r>
            <a:endParaRPr lang="nl-NL" alt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nl-NL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partners in de </a:t>
            </a:r>
            <a:r>
              <a:rPr lang="nl-NL" alt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tankmix</a:t>
            </a:r>
            <a:r>
              <a:rPr lang="nl-NL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tijdens de afwisseling moeten van een verschillende MOA zijn en effectief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nl-NL" alt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tankmix</a:t>
            </a:r>
            <a:r>
              <a:rPr lang="nl-NL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partners / afwisselingen verminderen de selectiedruk en zorgen voor een robuustere ziektebestrijding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nl-NL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resistentiegevaar neemt af naarmate het aantal toepassingen met het product afneemt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DD83434-7C26-4F90-A400-85481A1BD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15644"/>
            <a:ext cx="7668344" cy="381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nl-NL" sz="2000" u="sng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Resistentiemanagement fungiciden: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95536" y="1066740"/>
            <a:ext cx="7128792" cy="556022"/>
          </a:xfrm>
        </p:spPr>
        <p:txBody>
          <a:bodyPr/>
          <a:lstStyle/>
          <a:p>
            <a:pPr>
              <a:defRPr/>
            </a:pPr>
            <a:r>
              <a:rPr lang="de-CH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FRAC </a:t>
            </a:r>
            <a:r>
              <a:rPr lang="de-CH" sz="28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opmerkingen</a:t>
            </a:r>
            <a:r>
              <a:rPr lang="de-CH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28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</a:t>
            </a:r>
            <a:r>
              <a:rPr lang="de-CH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28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tankmix</a:t>
            </a:r>
            <a:r>
              <a:rPr lang="de-CH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28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</a:t>
            </a:r>
            <a:r>
              <a:rPr lang="de-CH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" name="Rectangle 2"/>
          <p:cNvSpPr/>
          <p:nvPr/>
        </p:nvSpPr>
        <p:spPr>
          <a:xfrm>
            <a:off x="176827" y="1622762"/>
            <a:ext cx="8864917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7175" indent="-257175">
              <a:spcBef>
                <a:spcPct val="20000"/>
              </a:spcBef>
              <a:buFontTx/>
              <a:buChar char="•"/>
              <a:defRPr/>
            </a:pPr>
            <a:endParaRPr lang="nl-NL" altLang="en-US" sz="1800" kern="0" dirty="0">
              <a:solidFill>
                <a:schemeClr val="bg1"/>
              </a:solidFill>
              <a:latin typeface="Arial"/>
            </a:endParaRPr>
          </a:p>
          <a:p>
            <a:pPr marL="257175" indent="-257175">
              <a:spcBef>
                <a:spcPct val="20000"/>
              </a:spcBef>
              <a:buFontTx/>
              <a:buChar char="•"/>
              <a:defRPr/>
            </a:pPr>
            <a:r>
              <a:rPr lang="nl-NL" altLang="en-US" sz="1800" kern="0" dirty="0">
                <a:solidFill>
                  <a:schemeClr val="bg1"/>
                </a:solidFill>
                <a:latin typeface="Arial"/>
              </a:rPr>
              <a:t>Geen duidelijke gegevens waaruit blijkt dat bepaalde afwisselingsvolgorde of </a:t>
            </a:r>
            <a:r>
              <a:rPr lang="nl-NL" altLang="en-US" sz="1800" kern="0" dirty="0" err="1">
                <a:solidFill>
                  <a:schemeClr val="bg1"/>
                </a:solidFill>
                <a:latin typeface="Arial"/>
              </a:rPr>
              <a:t>tankmix</a:t>
            </a:r>
            <a:r>
              <a:rPr lang="nl-NL" altLang="en-US" sz="1800" kern="0">
                <a:solidFill>
                  <a:schemeClr val="bg1"/>
                </a:solidFill>
                <a:latin typeface="Arial"/>
              </a:rPr>
              <a:t> partner beter </a:t>
            </a:r>
            <a:r>
              <a:rPr lang="nl-NL" altLang="en-US" sz="1800" kern="0" dirty="0">
                <a:solidFill>
                  <a:schemeClr val="bg1"/>
                </a:solidFill>
                <a:latin typeface="Arial"/>
              </a:rPr>
              <a:t>is dan een andere</a:t>
            </a:r>
          </a:p>
          <a:p>
            <a:pPr marL="257175" indent="-257175">
              <a:spcBef>
                <a:spcPct val="20000"/>
              </a:spcBef>
              <a:buFontTx/>
              <a:buChar char="•"/>
              <a:defRPr/>
            </a:pPr>
            <a:endParaRPr lang="nl-NL" altLang="en-US" sz="1800" kern="0" dirty="0">
              <a:solidFill>
                <a:schemeClr val="bg1"/>
              </a:solidFill>
              <a:latin typeface="Arial"/>
            </a:endParaRPr>
          </a:p>
          <a:p>
            <a:pPr marL="257175" indent="-257175">
              <a:spcBef>
                <a:spcPct val="20000"/>
              </a:spcBef>
              <a:buFontTx/>
              <a:buChar char="•"/>
              <a:defRPr/>
            </a:pPr>
            <a:r>
              <a:rPr lang="nl-NL" altLang="en-US" sz="1800" kern="0" dirty="0">
                <a:solidFill>
                  <a:srgbClr val="FFC000"/>
                </a:solidFill>
                <a:latin typeface="Arial"/>
              </a:rPr>
              <a:t>Geschikte </a:t>
            </a:r>
            <a:r>
              <a:rPr lang="nl-NL" altLang="en-US" sz="1800" kern="0" dirty="0" err="1">
                <a:solidFill>
                  <a:srgbClr val="FFC000"/>
                </a:solidFill>
                <a:latin typeface="Arial"/>
              </a:rPr>
              <a:t>tankmix</a:t>
            </a:r>
            <a:r>
              <a:rPr lang="nl-NL" altLang="en-US" sz="1800" kern="0" dirty="0">
                <a:solidFill>
                  <a:srgbClr val="FFC000"/>
                </a:solidFill>
                <a:latin typeface="Arial"/>
              </a:rPr>
              <a:t> partners kunnen: </a:t>
            </a:r>
          </a:p>
          <a:p>
            <a:pPr marL="714375" lvl="1" indent="-257175">
              <a:spcBef>
                <a:spcPct val="20000"/>
              </a:spcBef>
              <a:buFontTx/>
              <a:buChar char="•"/>
              <a:defRPr/>
            </a:pPr>
            <a:r>
              <a:rPr lang="nl-NL" altLang="en-US" sz="1800" kern="0" dirty="0">
                <a:solidFill>
                  <a:schemeClr val="bg1"/>
                </a:solidFill>
                <a:latin typeface="Arial"/>
              </a:rPr>
              <a:t>een breder spectrum van ziektebestrijding geven </a:t>
            </a:r>
          </a:p>
          <a:p>
            <a:pPr marL="714375" lvl="1" indent="-257175">
              <a:spcBef>
                <a:spcPct val="20000"/>
              </a:spcBef>
              <a:buFontTx/>
              <a:buChar char="•"/>
              <a:defRPr/>
            </a:pPr>
            <a:r>
              <a:rPr lang="nl-NL" altLang="en-US" sz="1800" kern="0" dirty="0">
                <a:solidFill>
                  <a:schemeClr val="bg1"/>
                </a:solidFill>
                <a:latin typeface="Arial"/>
              </a:rPr>
              <a:t>een effectievere bestrijding garanderen </a:t>
            </a:r>
          </a:p>
          <a:p>
            <a:pPr marL="714375" lvl="1" indent="-257175">
              <a:spcBef>
                <a:spcPct val="20000"/>
              </a:spcBef>
              <a:buFontTx/>
              <a:buChar char="•"/>
              <a:defRPr/>
            </a:pPr>
            <a:r>
              <a:rPr lang="nl-NL" altLang="en-US" sz="1800" kern="0" dirty="0">
                <a:solidFill>
                  <a:schemeClr val="bg1"/>
                </a:solidFill>
                <a:latin typeface="Arial"/>
              </a:rPr>
              <a:t>mislukte ziektebestrijding voorkomen </a:t>
            </a:r>
          </a:p>
          <a:p>
            <a:pPr marL="714375" lvl="1" indent="-257175">
              <a:spcBef>
                <a:spcPct val="20000"/>
              </a:spcBef>
              <a:buFontTx/>
              <a:buChar char="•"/>
              <a:defRPr/>
            </a:pPr>
            <a:r>
              <a:rPr lang="nl-NL" altLang="en-US" sz="1800" kern="0" dirty="0">
                <a:solidFill>
                  <a:schemeClr val="bg1"/>
                </a:solidFill>
                <a:latin typeface="Arial"/>
              </a:rPr>
              <a:t>het optreden en de gevolgen van resistentie beheersen</a:t>
            </a:r>
          </a:p>
          <a:p>
            <a:pPr marL="714375" lvl="1" indent="-257175">
              <a:spcBef>
                <a:spcPct val="20000"/>
              </a:spcBef>
              <a:buFontTx/>
              <a:buChar char="•"/>
              <a:defRPr/>
            </a:pPr>
            <a:endParaRPr lang="nl-NL" altLang="en-US" sz="1800" kern="0" dirty="0">
              <a:solidFill>
                <a:schemeClr val="bg1"/>
              </a:solidFill>
              <a:latin typeface="Arial"/>
            </a:endParaRPr>
          </a:p>
          <a:p>
            <a:pPr marL="257175" indent="-257175">
              <a:spcBef>
                <a:spcPct val="20000"/>
              </a:spcBef>
              <a:buFontTx/>
              <a:buChar char="•"/>
              <a:defRPr/>
            </a:pPr>
            <a:r>
              <a:rPr lang="nl-NL" altLang="en-US" sz="1800" kern="0" dirty="0">
                <a:solidFill>
                  <a:schemeClr val="bg1"/>
                </a:solidFill>
                <a:latin typeface="Arial"/>
              </a:rPr>
              <a:t>Tankmixen zijn het beste alternatief wanneer slechts weinig (spuit)behandelingen per seizoen worden toegepast</a:t>
            </a:r>
          </a:p>
          <a:p>
            <a:pPr marL="257175" indent="-257175">
              <a:spcBef>
                <a:spcPct val="20000"/>
              </a:spcBef>
              <a:buFontTx/>
              <a:buChar char="•"/>
              <a:defRPr/>
            </a:pPr>
            <a:endParaRPr lang="nl-NL" altLang="en-US" sz="1800" kern="0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7300A35-6CF5-42CC-B753-9602CDA13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15644"/>
            <a:ext cx="7668344" cy="381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nl-NL" sz="2000" u="sng" dirty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Resistentiemanagement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6153</TotalTime>
  <Words>188</Words>
  <Application>Microsoft Office PowerPoint</Application>
  <PresentationFormat>Diavoorstelling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Times New Roman</vt:lpstr>
      <vt:lpstr>Default Design</vt:lpstr>
      <vt:lpstr>PowerPoint-presentatie</vt:lpstr>
      <vt:lpstr>FRAC opmerkingen over tankmix partners: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User</dc:creator>
  <cp:lastModifiedBy>Elberse, dr. ir. I.A.M. (Ivonne)</cp:lastModifiedBy>
  <cp:revision>441</cp:revision>
  <dcterms:created xsi:type="dcterms:W3CDTF">2000-12-20T18:25:20Z</dcterms:created>
  <dcterms:modified xsi:type="dcterms:W3CDTF">2022-10-03T17:37:12Z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cd88dc2-102c-473d-aa45-6161565a3617_Enabled">
    <vt:lpwstr>true</vt:lpwstr>
  </property>
  <property fmtid="{D5CDD505-2E9C-101B-9397-08002B2CF9AE}" pid="3" name="MSIP_Label_acd88dc2-102c-473d-aa45-6161565a3617_SetDate">
    <vt:lpwstr>2022-10-03T16:06:49Z</vt:lpwstr>
  </property>
  <property fmtid="{D5CDD505-2E9C-101B-9397-08002B2CF9AE}" pid="4" name="MSIP_Label_acd88dc2-102c-473d-aa45-6161565a3617_Method">
    <vt:lpwstr>Privileged</vt:lpwstr>
  </property>
  <property fmtid="{D5CDD505-2E9C-101B-9397-08002B2CF9AE}" pid="5" name="MSIP_Label_acd88dc2-102c-473d-aa45-6161565a3617_Name">
    <vt:lpwstr>Sublabel-Interngebruik-onversleuteld</vt:lpwstr>
  </property>
  <property fmtid="{D5CDD505-2E9C-101B-9397-08002B2CF9AE}" pid="6" name="MSIP_Label_acd88dc2-102c-473d-aa45-6161565a3617_SiteId">
    <vt:lpwstr>1321633e-f6b9-44e2-a44f-59b9d264ecb7</vt:lpwstr>
  </property>
  <property fmtid="{D5CDD505-2E9C-101B-9397-08002B2CF9AE}" pid="7" name="MSIP_Label_acd88dc2-102c-473d-aa45-6161565a3617_ActionId">
    <vt:lpwstr>06339a70-3281-4bb7-9634-bbbcae5e7e7d</vt:lpwstr>
  </property>
  <property fmtid="{D5CDD505-2E9C-101B-9397-08002B2CF9AE}" pid="8" name="MSIP_Label_acd88dc2-102c-473d-aa45-6161565a3617_ContentBits">
    <vt:lpwstr>3</vt:lpwstr>
  </property>
  <property fmtid="{D5CDD505-2E9C-101B-9397-08002B2CF9AE}" pid="9" name="ClassificationContentMarkingFooterLocations">
    <vt:lpwstr>Default Design:5</vt:lpwstr>
  </property>
  <property fmtid="{D5CDD505-2E9C-101B-9397-08002B2CF9AE}" pid="10" name="ClassificationContentMarkingFooterText">
    <vt:lpwstr>Intern gebruik</vt:lpwstr>
  </property>
  <property fmtid="{D5CDD505-2E9C-101B-9397-08002B2CF9AE}" pid="11" name="ClassificationContentMarkingHeaderLocations">
    <vt:lpwstr>Default Design:4</vt:lpwstr>
  </property>
  <property fmtid="{D5CDD505-2E9C-101B-9397-08002B2CF9AE}" pid="12" name="ClassificationContentMarkingHeaderText">
    <vt:lpwstr>Intern gebruik</vt:lpwstr>
  </property>
</Properties>
</file>