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347" r:id="rId2"/>
    <p:sldId id="382" r:id="rId3"/>
  </p:sldIdLst>
  <p:sldSz cx="9144000" cy="6858000" type="screen4x3"/>
  <p:notesSz cx="6858000" cy="9144000"/>
  <p:defaultTextStyle>
    <a:defPPr>
      <a:defRPr lang="nl-NL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896BB"/>
    <a:srgbClr val="0000FF"/>
    <a:srgbClr val="FFFF00"/>
    <a:srgbClr val="FF3300"/>
    <a:srgbClr val="FEC802"/>
    <a:srgbClr val="9CF2BF"/>
    <a:srgbClr val="4ADBF8"/>
    <a:srgbClr val="0066FF"/>
    <a:srgbClr val="333399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317" autoAdjust="0"/>
    <p:restoredTop sz="90949" autoAdjust="0"/>
  </p:normalViewPr>
  <p:slideViewPr>
    <p:cSldViewPr>
      <p:cViewPr varScale="1">
        <p:scale>
          <a:sx n="68" d="100"/>
          <a:sy n="68" d="100"/>
        </p:scale>
        <p:origin x="207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>
            <a:extLst>
              <a:ext uri="{FF2B5EF4-FFF2-40B4-BE49-F238E27FC236}">
                <a16:creationId xmlns:a16="http://schemas.microsoft.com/office/drawing/2014/main" id="{F2D4D92D-4FF4-4D97-9680-8381F10F0D6F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4035" name="Rectangle 3">
            <a:extLst>
              <a:ext uri="{FF2B5EF4-FFF2-40B4-BE49-F238E27FC236}">
                <a16:creationId xmlns:a16="http://schemas.microsoft.com/office/drawing/2014/main" id="{B55DDF03-3053-4DEC-90D9-C853D914C978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4036" name="Rectangle 4">
            <a:extLst>
              <a:ext uri="{FF2B5EF4-FFF2-40B4-BE49-F238E27FC236}">
                <a16:creationId xmlns:a16="http://schemas.microsoft.com/office/drawing/2014/main" id="{AA50BF1D-68D5-4152-8EE5-17FE2DA017C0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4037" name="Rectangle 5">
            <a:extLst>
              <a:ext uri="{FF2B5EF4-FFF2-40B4-BE49-F238E27FC236}">
                <a16:creationId xmlns:a16="http://schemas.microsoft.com/office/drawing/2014/main" id="{1B2FFD45-45ED-4793-9545-96F965167EF6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12B7318E-E141-4E9A-AD64-34C6E8CF910D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>
            <a:extLst>
              <a:ext uri="{FF2B5EF4-FFF2-40B4-BE49-F238E27FC236}">
                <a16:creationId xmlns:a16="http://schemas.microsoft.com/office/drawing/2014/main" id="{5892EB40-67C5-412D-BA07-8CFAE11321F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C6ED3262-7E64-40ED-8F81-A5929DE12CEA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/>
            </a:lvl1pPr>
          </a:lstStyle>
          <a:p>
            <a:pPr>
              <a:defRPr/>
            </a:pPr>
            <a:fld id="{CF05D625-F1C6-47A6-AB8F-CCE1BF2F0BB3}" type="datetimeFigureOut">
              <a:rPr lang="nl-NL"/>
              <a:pPr>
                <a:defRPr/>
              </a:pPr>
              <a:t>3-10-2022</a:t>
            </a:fld>
            <a:endParaRPr lang="nl-NL"/>
          </a:p>
        </p:txBody>
      </p:sp>
      <p:sp>
        <p:nvSpPr>
          <p:cNvPr id="4" name="Tijdelijke aanduiding voor dia-afbeelding 3">
            <a:extLst>
              <a:ext uri="{FF2B5EF4-FFF2-40B4-BE49-F238E27FC236}">
                <a16:creationId xmlns:a16="http://schemas.microsoft.com/office/drawing/2014/main" id="{073E1836-25A0-477A-A0DB-03D0E7438E0B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nl-NL" noProof="0"/>
          </a:p>
        </p:txBody>
      </p:sp>
      <p:sp>
        <p:nvSpPr>
          <p:cNvPr id="5" name="Tijdelijke aanduiding voor notities 4">
            <a:extLst>
              <a:ext uri="{FF2B5EF4-FFF2-40B4-BE49-F238E27FC236}">
                <a16:creationId xmlns:a16="http://schemas.microsoft.com/office/drawing/2014/main" id="{ABE9B13A-4433-4FB7-B6AD-F7C338CADBA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noProof="0"/>
              <a:t>Klik om de modelstijlen te bewerken</a:t>
            </a:r>
          </a:p>
          <a:p>
            <a:pPr lvl="1"/>
            <a:r>
              <a:rPr lang="nl-NL" noProof="0"/>
              <a:t>Tweede niveau</a:t>
            </a:r>
          </a:p>
          <a:p>
            <a:pPr lvl="2"/>
            <a:r>
              <a:rPr lang="nl-NL" noProof="0"/>
              <a:t>Derde niveau</a:t>
            </a:r>
          </a:p>
          <a:p>
            <a:pPr lvl="3"/>
            <a:r>
              <a:rPr lang="nl-NL" noProof="0"/>
              <a:t>Vierde niveau</a:t>
            </a:r>
          </a:p>
          <a:p>
            <a:pPr lvl="4"/>
            <a:r>
              <a:rPr lang="nl-NL" noProof="0"/>
              <a:t>Vijfde niveau</a:t>
            </a:r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6983DFC5-B91B-4DD2-B01D-77C78768588C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A49AFD09-6599-42D5-88B6-63F81D47CD8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51094389-6F72-4A56-B16C-44B41579E1BA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/>
              <a:t>Klik om het opmaakprofiel van de modelondertitel te bewerken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B2477E2-64E1-4861-ACEE-1AA4AB54501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2E702BE-EBD3-45DD-8F23-6653EBD73EA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FF2C7E5-69F2-4962-9E5C-DE349F9C3D0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2F86F5-C40E-4F34-941A-F9041AC32E75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013162484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5B852A6-2331-4BFF-BE5E-1114AEE3F30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2688C7C-582F-4EA1-90ED-8EAF55A6BCE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5ADA72A-CE49-4C11-BE11-819FE0A2313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90305C-9339-42CC-BE26-D9F2BA05AD63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71353070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D836D7A-BB7E-450B-9ACD-ECD69F7CF19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FDD31EC-2114-4FA4-A9EB-DF9A8642B17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D475759-48C8-471E-9F3B-2964C655233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DA6416-83ED-4DD2-A397-14FD63B7B639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834983024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ChangeArrowheads="1"/>
          </p:cNvSpPr>
          <p:nvPr/>
        </p:nvSpPr>
        <p:spPr bwMode="auto">
          <a:xfrm>
            <a:off x="0" y="7938"/>
            <a:ext cx="9144000" cy="692150"/>
          </a:xfrm>
          <a:prstGeom prst="rect">
            <a:avLst/>
          </a:prstGeom>
          <a:gradFill rotWithShape="1">
            <a:gsLst>
              <a:gs pos="0">
                <a:srgbClr val="266B8C">
                  <a:gamma/>
                  <a:shade val="78431"/>
                  <a:invGamma/>
                </a:srgbClr>
              </a:gs>
              <a:gs pos="50000">
                <a:srgbClr val="266B8C">
                  <a:alpha val="96001"/>
                </a:srgbClr>
              </a:gs>
              <a:gs pos="100000">
                <a:srgbClr val="266B8C">
                  <a:gamma/>
                  <a:shade val="78431"/>
                  <a:invGamma/>
                </a:srgbClr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lang="en-GB" sz="1350" b="1">
              <a:cs typeface="+mn-cs"/>
            </a:endParaRPr>
          </a:p>
        </p:txBody>
      </p:sp>
      <p:pic>
        <p:nvPicPr>
          <p:cNvPr id="5" name="Grafik 5">
            <a:extLst>
              <a:ext uri="{FF2B5EF4-FFF2-40B4-BE49-F238E27FC236}">
                <a16:creationId xmlns:a16="http://schemas.microsoft.com/office/drawing/2014/main" id="{7AC648C3-93AF-4CAD-BC49-1C26EA13257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51883" y="30102"/>
            <a:ext cx="1379538" cy="1787587"/>
          </a:xfrm>
          <a:prstGeom prst="rect">
            <a:avLst/>
          </a:prstGeom>
          <a:ln w="19050">
            <a:solidFill>
              <a:schemeClr val="bg1"/>
            </a:solidFill>
          </a:ln>
        </p:spPr>
      </p:pic>
    </p:spTree>
    <p:extLst>
      <p:ext uri="{BB962C8B-B14F-4D97-AF65-F5344CB8AC3E}">
        <p14:creationId xmlns:p14="http://schemas.microsoft.com/office/powerpoint/2010/main" val="42725859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ChangeArrowheads="1"/>
          </p:cNvSpPr>
          <p:nvPr/>
        </p:nvSpPr>
        <p:spPr bwMode="auto">
          <a:xfrm>
            <a:off x="0" y="7938"/>
            <a:ext cx="9144000" cy="692150"/>
          </a:xfrm>
          <a:prstGeom prst="rect">
            <a:avLst/>
          </a:prstGeom>
          <a:gradFill rotWithShape="1">
            <a:gsLst>
              <a:gs pos="0">
                <a:srgbClr val="266B8C">
                  <a:gamma/>
                  <a:shade val="78431"/>
                  <a:invGamma/>
                </a:srgbClr>
              </a:gs>
              <a:gs pos="50000">
                <a:srgbClr val="266B8C">
                  <a:alpha val="96001"/>
                </a:srgbClr>
              </a:gs>
              <a:gs pos="100000">
                <a:srgbClr val="266B8C">
                  <a:gamma/>
                  <a:shade val="78431"/>
                  <a:invGamma/>
                </a:srgbClr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lang="en-GB" sz="1350" b="1">
              <a:cs typeface="+mn-cs"/>
            </a:endParaRPr>
          </a:p>
        </p:txBody>
      </p:sp>
      <p:pic>
        <p:nvPicPr>
          <p:cNvPr id="5" name="Grafik 5">
            <a:extLst>
              <a:ext uri="{FF2B5EF4-FFF2-40B4-BE49-F238E27FC236}">
                <a16:creationId xmlns:a16="http://schemas.microsoft.com/office/drawing/2014/main" id="{681F4849-4B52-4916-94FC-40C8B10F3AE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51883" y="30102"/>
            <a:ext cx="1379538" cy="1787587"/>
          </a:xfrm>
          <a:prstGeom prst="rect">
            <a:avLst/>
          </a:prstGeom>
          <a:ln w="19050">
            <a:solidFill>
              <a:schemeClr val="bg1"/>
            </a:solidFill>
          </a:ln>
        </p:spPr>
      </p:pic>
    </p:spTree>
    <p:extLst>
      <p:ext uri="{BB962C8B-B14F-4D97-AF65-F5344CB8AC3E}">
        <p14:creationId xmlns:p14="http://schemas.microsoft.com/office/powerpoint/2010/main" val="7765806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F63D317-370C-4178-846F-F74B4B56ED6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7E4E248-1F5E-4C07-A499-7197C9E69A1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6D84E6D-FD46-4304-BB9C-3485A8E2062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F71E8C-77DD-4DEF-BC45-E2A6C5765C9C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786846878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66B2F6C-5172-4BE9-B0D9-E045AAA63DF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4CA3633-3666-4D82-BFDC-8C85F9DF243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ABCCE41-3EA3-403B-B76E-107FEDA1094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F0CEB7-7142-4A80-8758-DAE1A4493404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718702651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DF74023-2B20-4F7A-B263-0DFC2A55578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A7B5F26-8B75-4D23-A55C-72D9F27342D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C79A13D-D019-46D2-942C-AFA0F18935A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EF4FD0-A073-49F3-B99C-432FAB19D485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039635650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0BB1BA0C-11FE-4575-9650-1DE02038A63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B827F3F3-4F9A-4AFE-BA94-C1214903288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DDEDFDCA-B8B7-4D3F-8B74-49380EC31AB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448EAC-081C-41A4-9C46-DF9A516D0F4C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4176775362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EBD0E072-C780-4889-BEB5-3356B973FFB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78B5E60B-5C41-443E-929E-BAA4069C390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D08BFE4E-D7FA-4E75-AE5E-635B63FCE15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84B048-0AD8-486B-8981-3BF22F7B8B72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843327983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6D0FB54F-66EC-4B07-AEE9-04578B40180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B1494486-EB06-4655-B8F5-AD69045A57B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CB93DF90-EEF8-42F0-8EA1-0CC9E48EA64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18E417-43D8-4E02-8778-CD44270F9E8F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4213693953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BEB2768-2A0D-4ACB-8D81-90A86148E90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F03ED53-9FBE-460B-8EDD-3E66EF58A19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22A055A-4234-4866-A8FA-302067CBB97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B74549-F6AF-4C3D-BD4A-2AA490A71696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4261691350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AFEE555-F749-4338-84B7-581302BD5F2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A6E505A-786A-47BF-B2EF-F93C0AFA672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B69C041-CF4D-42CE-8B9C-27BEDB2FCC9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792934-1033-4C27-A3E2-BDDFFAF32101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491147571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BE8ED644-D0EB-4D3B-B1BD-30950E04C99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9A7911DA-DCFA-4A96-A20B-A9B5C9E7951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Click to edit Master text styles</a:t>
            </a:r>
          </a:p>
          <a:p>
            <a:pPr lvl="1"/>
            <a:r>
              <a:rPr lang="nl-NL" altLang="nl-NL"/>
              <a:t>Second level</a:t>
            </a:r>
          </a:p>
          <a:p>
            <a:pPr lvl="2"/>
            <a:r>
              <a:rPr lang="nl-NL" altLang="nl-NL"/>
              <a:t>Third level</a:t>
            </a:r>
          </a:p>
          <a:p>
            <a:pPr lvl="3"/>
            <a:r>
              <a:rPr lang="nl-NL" altLang="nl-NL"/>
              <a:t>Fourth level</a:t>
            </a:r>
          </a:p>
          <a:p>
            <a:pPr lvl="4"/>
            <a:r>
              <a:rPr lang="nl-NL" altLang="nl-NL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4C4D5E9D-7E43-48CB-A0FE-4C51866D51B1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0D87CB2A-FAF2-4B80-AB25-61C797452F96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62917963-00BD-455E-B439-BB9F766B6FCC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B1008996-C962-4C49-A172-4447A1DD09AC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00A48891-6647-4518-B850-8154C33AD46A}"/>
              </a:ext>
            </a:extLst>
          </p:cNvPr>
          <p:cNvSpPr txBox="1"/>
          <p:nvPr userDrawn="1">
            <p:extLst>
              <p:ext uri="{1162E1C5-73C7-4A58-AE30-91384D911F3F}">
                <p184:classification xmlns:p184="http://schemas.microsoft.com/office/powerpoint/2018/4/main" val="hdr"/>
              </p:ext>
            </p:extLst>
          </p:nvPr>
        </p:nvSpPr>
        <p:spPr>
          <a:xfrm>
            <a:off x="0" y="0"/>
            <a:ext cx="760413" cy="152400"/>
          </a:xfrm>
          <a:prstGeom prst="rect">
            <a:avLst/>
          </a:prstGeom>
        </p:spPr>
        <p:txBody>
          <a:bodyPr horzOverflow="overflow" lIns="0" tIns="0" rIns="0" bIns="0">
            <a:spAutoFit/>
          </a:bodyPr>
          <a:lstStyle/>
          <a:p>
            <a:pPr algn="l"/>
            <a:r>
              <a:rPr lang="nl-NL" sz="10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Intern gebruik</a:t>
            </a:r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D62C17D8-51D7-414C-98D9-EC0A24DE9F5A}"/>
              </a:ext>
            </a:extLst>
          </p:cNvPr>
          <p:cNvSpPr txBox="1"/>
          <p:nvPr userDrawn="1">
            <p:extLst>
              <p:ext uri="{1162E1C5-73C7-4A58-AE30-91384D911F3F}">
                <p184:classification xmlns:p184="http://schemas.microsoft.com/office/powerpoint/2018/4/main" val="ftr"/>
              </p:ext>
            </p:extLst>
          </p:nvPr>
        </p:nvSpPr>
        <p:spPr>
          <a:xfrm>
            <a:off x="0" y="6705600"/>
            <a:ext cx="760413" cy="152400"/>
          </a:xfrm>
          <a:prstGeom prst="rect">
            <a:avLst/>
          </a:prstGeom>
        </p:spPr>
        <p:txBody>
          <a:bodyPr horzOverflow="overflow" lIns="0" tIns="0" rIns="0" bIns="0">
            <a:spAutoFit/>
          </a:bodyPr>
          <a:lstStyle/>
          <a:p>
            <a:pPr algn="l"/>
            <a:r>
              <a:rPr lang="nl-NL" sz="10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Intern gebruik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35496" y="1124744"/>
            <a:ext cx="8869238" cy="3726656"/>
          </a:xfrm>
        </p:spPr>
        <p:txBody>
          <a:bodyPr/>
          <a:lstStyle/>
          <a:p>
            <a:pPr marL="457200" lvl="1" indent="0" eaLnBrk="1" hangingPunct="1">
              <a:buNone/>
            </a:pPr>
            <a:r>
              <a:rPr lang="nl-NL" altLang="en-US" sz="1600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Gebruik van goede gewasbeschermingspraktijken:</a:t>
            </a:r>
          </a:p>
          <a:p>
            <a:pPr lvl="1" eaLnBrk="1" hangingPunct="1">
              <a:buFont typeface="Arial" panose="020B0604020202020204" pitchFamily="34" charset="0"/>
              <a:buChar char="•"/>
            </a:pPr>
            <a:r>
              <a:rPr lang="nl-NL" alt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resistente cultivars, niet-chemische bestrijding, vruchtwisseling, grondbewerkingssystemen, efficiënte toepassing </a:t>
            </a:r>
          </a:p>
          <a:p>
            <a:pPr lvl="1" eaLnBrk="1" hangingPunct="1">
              <a:buFont typeface="Arial" panose="020B0604020202020204" pitchFamily="34" charset="0"/>
              <a:buChar char="•"/>
            </a:pPr>
            <a:endParaRPr lang="en-US" altLang="en-US" sz="1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>
              <a:buFont typeface="Arial" panose="020B0604020202020204" pitchFamily="34" charset="0"/>
              <a:buChar char="•"/>
            </a:pPr>
            <a:r>
              <a:rPr lang="nl-NL" altLang="en-US" sz="1600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Toepassing van gewasbeschermingsmiddelen</a:t>
            </a:r>
          </a:p>
          <a:p>
            <a:pPr lvl="1" eaLnBrk="1" hangingPunct="1">
              <a:buFont typeface="Arial" panose="020B0604020202020204" pitchFamily="34" charset="0"/>
              <a:buChar char="•"/>
            </a:pPr>
            <a:r>
              <a:rPr lang="nl-NL" alt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beperk het aantal toepassingen van één chemische klasse (werkingswijze = MOA) om de selectiedruk te verminderen </a:t>
            </a:r>
          </a:p>
          <a:p>
            <a:pPr lvl="1" eaLnBrk="1" hangingPunct="1">
              <a:buFont typeface="Arial" panose="020B0604020202020204" pitchFamily="34" charset="0"/>
              <a:buChar char="•"/>
            </a:pPr>
            <a:r>
              <a:rPr lang="en-US" alt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pas het </a:t>
            </a:r>
            <a:r>
              <a:rPr lang="en-US" altLang="en-US" sz="1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middel</a:t>
            </a:r>
            <a:r>
              <a:rPr lang="en-US" alt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1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alleen</a:t>
            </a:r>
            <a:r>
              <a:rPr lang="en-US" alt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1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onder</a:t>
            </a:r>
            <a:r>
              <a:rPr lang="en-US" alt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1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optimale</a:t>
            </a:r>
            <a:r>
              <a:rPr lang="en-US" alt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1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omstandigheden</a:t>
            </a:r>
            <a:r>
              <a:rPr lang="en-US" alt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toe</a:t>
            </a:r>
            <a:endParaRPr lang="nl-NL" altLang="en-US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>
              <a:buFont typeface="Arial" panose="020B0604020202020204" pitchFamily="34" charset="0"/>
              <a:buChar char="•"/>
            </a:pPr>
            <a:r>
              <a:rPr lang="nl-NL" alt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respecteer de aanbevolen gebruiksdosering</a:t>
            </a:r>
          </a:p>
          <a:p>
            <a:pPr lvl="1" eaLnBrk="1" hangingPunct="1">
              <a:buFont typeface="Arial" panose="020B0604020202020204" pitchFamily="34" charset="0"/>
              <a:buChar char="•"/>
            </a:pPr>
            <a:endParaRPr lang="en-US" altLang="en-US" sz="1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>
              <a:buFont typeface="Arial" panose="020B0604020202020204" pitchFamily="34" charset="0"/>
              <a:buChar char="•"/>
            </a:pPr>
            <a:r>
              <a:rPr lang="nl-NL" altLang="en-US" sz="1600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Gebruik van </a:t>
            </a:r>
            <a:r>
              <a:rPr lang="nl-NL" altLang="en-US" sz="1600" b="1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tankmix</a:t>
            </a:r>
            <a:r>
              <a:rPr lang="nl-NL" altLang="en-US" sz="1600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partners en afwisselingen</a:t>
            </a:r>
          </a:p>
          <a:p>
            <a:pPr lvl="1" eaLnBrk="1" hangingPunct="1">
              <a:buFont typeface="Arial" panose="020B0604020202020204" pitchFamily="34" charset="0"/>
              <a:buChar char="•"/>
            </a:pPr>
            <a:r>
              <a:rPr lang="nl-NL" alt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het aantal toepassingen beperken is het meest effectief wanneer het wordt gebruikt in combinatie met </a:t>
            </a:r>
            <a:r>
              <a:rPr lang="nl-NL" altLang="en-US" sz="1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tankmix</a:t>
            </a:r>
            <a:r>
              <a:rPr lang="nl-NL" alt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partners / afwisselingen van verschillende </a:t>
            </a:r>
            <a:r>
              <a:rPr lang="nl-NL" altLang="en-US" sz="1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MOA's</a:t>
            </a:r>
            <a:endParaRPr lang="nl-NL" altLang="en-US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>
              <a:buFont typeface="Arial" panose="020B0604020202020204" pitchFamily="34" charset="0"/>
              <a:buChar char="•"/>
            </a:pPr>
            <a:r>
              <a:rPr lang="nl-NL" alt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partners in de </a:t>
            </a:r>
            <a:r>
              <a:rPr lang="nl-NL" altLang="en-US" sz="1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tankmix</a:t>
            </a:r>
            <a:r>
              <a:rPr lang="nl-NL" alt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/ tijdens de afwisseling moeten van een verschillende MOA zijn en effectief</a:t>
            </a:r>
          </a:p>
          <a:p>
            <a:pPr lvl="1" eaLnBrk="1" hangingPunct="1">
              <a:buFont typeface="Arial" panose="020B0604020202020204" pitchFamily="34" charset="0"/>
              <a:buChar char="•"/>
            </a:pPr>
            <a:r>
              <a:rPr lang="nl-NL" altLang="en-US" sz="1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tankmix</a:t>
            </a:r>
            <a:r>
              <a:rPr lang="nl-NL" alt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partners / afwisselingen verminderen de selectiedruk en zorgen voor een robuustere ziektebestrijding</a:t>
            </a:r>
          </a:p>
          <a:p>
            <a:pPr lvl="1" eaLnBrk="1" hangingPunct="1">
              <a:buFont typeface="Arial" panose="020B0604020202020204" pitchFamily="34" charset="0"/>
              <a:buChar char="•"/>
            </a:pPr>
            <a:r>
              <a:rPr lang="nl-NL" alt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het resistentiegevaar neemt af naarmate het aantal toepassingen met het product afneemt</a:t>
            </a: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CDD83434-7C26-4F90-A400-85481A1BD7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515644"/>
            <a:ext cx="7668344" cy="3810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>
            <a:prstShdw prst="shdw18" dist="17961" dir="13500000">
              <a:schemeClr val="accent2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eaLnBrk="1" hangingPunct="1">
              <a:defRPr/>
            </a:pPr>
            <a:r>
              <a:rPr lang="nl-NL" sz="2000" u="sng" dirty="0">
                <a:solidFill>
                  <a:srgbClr val="FFFF00"/>
                </a:solidFill>
                <a:latin typeface="Arial Black" pitchFamily="34" charset="0"/>
                <a:cs typeface="Arial" charset="0"/>
              </a:rPr>
              <a:t>Resistentiemanagement fungiciden: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395536" y="1066740"/>
            <a:ext cx="7128792" cy="556022"/>
          </a:xfrm>
        </p:spPr>
        <p:txBody>
          <a:bodyPr/>
          <a:lstStyle/>
          <a:p>
            <a:pPr>
              <a:defRPr/>
            </a:pPr>
            <a:r>
              <a:rPr lang="de-CH" sz="28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FRAC </a:t>
            </a:r>
            <a:r>
              <a:rPr lang="de-CH" sz="2800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opmerkingen</a:t>
            </a:r>
            <a:r>
              <a:rPr lang="de-CH" sz="28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CH" sz="2800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over</a:t>
            </a:r>
            <a:r>
              <a:rPr lang="de-CH" sz="28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CH" sz="2800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tankmix</a:t>
            </a:r>
            <a:r>
              <a:rPr lang="de-CH" sz="28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CH" sz="2800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partners</a:t>
            </a:r>
            <a:r>
              <a:rPr lang="de-CH" sz="28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  <p:sp>
        <p:nvSpPr>
          <p:cNvPr id="3" name="Rectangle 2"/>
          <p:cNvSpPr/>
          <p:nvPr/>
        </p:nvSpPr>
        <p:spPr>
          <a:xfrm>
            <a:off x="176827" y="1622762"/>
            <a:ext cx="8864917" cy="42473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57175" indent="-257175">
              <a:spcBef>
                <a:spcPct val="20000"/>
              </a:spcBef>
              <a:buFontTx/>
              <a:buChar char="•"/>
              <a:defRPr/>
            </a:pPr>
            <a:endParaRPr lang="nl-NL" altLang="en-US" sz="1800" kern="0" dirty="0">
              <a:solidFill>
                <a:schemeClr val="bg1"/>
              </a:solidFill>
              <a:latin typeface="Arial"/>
            </a:endParaRPr>
          </a:p>
          <a:p>
            <a:pPr marL="257175" indent="-257175">
              <a:spcBef>
                <a:spcPct val="20000"/>
              </a:spcBef>
              <a:buFontTx/>
              <a:buChar char="•"/>
              <a:defRPr/>
            </a:pPr>
            <a:r>
              <a:rPr lang="nl-NL" altLang="en-US" sz="1800" kern="0" dirty="0">
                <a:solidFill>
                  <a:schemeClr val="bg1"/>
                </a:solidFill>
                <a:latin typeface="Arial"/>
              </a:rPr>
              <a:t>Geen duidelijke gegevens waaruit blijkt dat bepaalde afwisselingsvolgorde of </a:t>
            </a:r>
            <a:r>
              <a:rPr lang="nl-NL" altLang="en-US" sz="1800" kern="0" dirty="0" err="1">
                <a:solidFill>
                  <a:schemeClr val="bg1"/>
                </a:solidFill>
                <a:latin typeface="Arial"/>
              </a:rPr>
              <a:t>tankmix</a:t>
            </a:r>
            <a:r>
              <a:rPr lang="nl-NL" altLang="en-US" sz="1800" kern="0">
                <a:solidFill>
                  <a:schemeClr val="bg1"/>
                </a:solidFill>
                <a:latin typeface="Arial"/>
              </a:rPr>
              <a:t> partner beter </a:t>
            </a:r>
            <a:r>
              <a:rPr lang="nl-NL" altLang="en-US" sz="1800" kern="0" dirty="0">
                <a:solidFill>
                  <a:schemeClr val="bg1"/>
                </a:solidFill>
                <a:latin typeface="Arial"/>
              </a:rPr>
              <a:t>is dan een andere</a:t>
            </a:r>
          </a:p>
          <a:p>
            <a:pPr marL="257175" indent="-257175">
              <a:spcBef>
                <a:spcPct val="20000"/>
              </a:spcBef>
              <a:buFontTx/>
              <a:buChar char="•"/>
              <a:defRPr/>
            </a:pPr>
            <a:endParaRPr lang="nl-NL" altLang="en-US" sz="1800" kern="0" dirty="0">
              <a:solidFill>
                <a:schemeClr val="bg1"/>
              </a:solidFill>
              <a:latin typeface="Arial"/>
            </a:endParaRPr>
          </a:p>
          <a:p>
            <a:pPr marL="257175" indent="-257175">
              <a:spcBef>
                <a:spcPct val="20000"/>
              </a:spcBef>
              <a:buFontTx/>
              <a:buChar char="•"/>
              <a:defRPr/>
            </a:pPr>
            <a:r>
              <a:rPr lang="nl-NL" altLang="en-US" sz="1800" kern="0" dirty="0">
                <a:solidFill>
                  <a:srgbClr val="FFC000"/>
                </a:solidFill>
                <a:latin typeface="Arial"/>
              </a:rPr>
              <a:t>Geschikte </a:t>
            </a:r>
            <a:r>
              <a:rPr lang="nl-NL" altLang="en-US" sz="1800" kern="0" dirty="0" err="1">
                <a:solidFill>
                  <a:srgbClr val="FFC000"/>
                </a:solidFill>
                <a:latin typeface="Arial"/>
              </a:rPr>
              <a:t>tankmix</a:t>
            </a:r>
            <a:r>
              <a:rPr lang="nl-NL" altLang="en-US" sz="1800" kern="0" dirty="0">
                <a:solidFill>
                  <a:srgbClr val="FFC000"/>
                </a:solidFill>
                <a:latin typeface="Arial"/>
              </a:rPr>
              <a:t> partners kunnen: </a:t>
            </a:r>
          </a:p>
          <a:p>
            <a:pPr marL="714375" lvl="1" indent="-257175">
              <a:spcBef>
                <a:spcPct val="20000"/>
              </a:spcBef>
              <a:buFontTx/>
              <a:buChar char="•"/>
              <a:defRPr/>
            </a:pPr>
            <a:r>
              <a:rPr lang="nl-NL" altLang="en-US" sz="1800" kern="0" dirty="0">
                <a:solidFill>
                  <a:schemeClr val="bg1"/>
                </a:solidFill>
                <a:latin typeface="Arial"/>
              </a:rPr>
              <a:t>een breder spectrum van ziektebestrijding geven </a:t>
            </a:r>
          </a:p>
          <a:p>
            <a:pPr marL="714375" lvl="1" indent="-257175">
              <a:spcBef>
                <a:spcPct val="20000"/>
              </a:spcBef>
              <a:buFontTx/>
              <a:buChar char="•"/>
              <a:defRPr/>
            </a:pPr>
            <a:r>
              <a:rPr lang="nl-NL" altLang="en-US" sz="1800" kern="0" dirty="0">
                <a:solidFill>
                  <a:schemeClr val="bg1"/>
                </a:solidFill>
                <a:latin typeface="Arial"/>
              </a:rPr>
              <a:t>een effectievere bestrijding garanderen </a:t>
            </a:r>
          </a:p>
          <a:p>
            <a:pPr marL="714375" lvl="1" indent="-257175">
              <a:spcBef>
                <a:spcPct val="20000"/>
              </a:spcBef>
              <a:buFontTx/>
              <a:buChar char="•"/>
              <a:defRPr/>
            </a:pPr>
            <a:r>
              <a:rPr lang="nl-NL" altLang="en-US" sz="1800" kern="0" dirty="0">
                <a:solidFill>
                  <a:schemeClr val="bg1"/>
                </a:solidFill>
                <a:latin typeface="Arial"/>
              </a:rPr>
              <a:t>mislukte ziektebestrijding voorkomen </a:t>
            </a:r>
          </a:p>
          <a:p>
            <a:pPr marL="714375" lvl="1" indent="-257175">
              <a:spcBef>
                <a:spcPct val="20000"/>
              </a:spcBef>
              <a:buFontTx/>
              <a:buChar char="•"/>
              <a:defRPr/>
            </a:pPr>
            <a:r>
              <a:rPr lang="nl-NL" altLang="en-US" sz="1800" kern="0" dirty="0">
                <a:solidFill>
                  <a:schemeClr val="bg1"/>
                </a:solidFill>
                <a:latin typeface="Arial"/>
              </a:rPr>
              <a:t>het optreden en de gevolgen van resistentie beheersen</a:t>
            </a:r>
          </a:p>
          <a:p>
            <a:pPr marL="714375" lvl="1" indent="-257175">
              <a:spcBef>
                <a:spcPct val="20000"/>
              </a:spcBef>
              <a:buFontTx/>
              <a:buChar char="•"/>
              <a:defRPr/>
            </a:pPr>
            <a:endParaRPr lang="nl-NL" altLang="en-US" sz="1800" kern="0" dirty="0">
              <a:solidFill>
                <a:schemeClr val="bg1"/>
              </a:solidFill>
              <a:latin typeface="Arial"/>
            </a:endParaRPr>
          </a:p>
          <a:p>
            <a:pPr marL="257175" indent="-257175">
              <a:spcBef>
                <a:spcPct val="20000"/>
              </a:spcBef>
              <a:buFontTx/>
              <a:buChar char="•"/>
              <a:defRPr/>
            </a:pPr>
            <a:r>
              <a:rPr lang="nl-NL" altLang="en-US" sz="1800" kern="0" dirty="0">
                <a:solidFill>
                  <a:schemeClr val="bg1"/>
                </a:solidFill>
                <a:latin typeface="Arial"/>
              </a:rPr>
              <a:t>Tankmixen zijn het beste alternatief wanneer slechts weinig (spuit)behandelingen per seizoen worden toegepast</a:t>
            </a:r>
          </a:p>
          <a:p>
            <a:pPr marL="257175" indent="-257175">
              <a:spcBef>
                <a:spcPct val="20000"/>
              </a:spcBef>
              <a:buFontTx/>
              <a:buChar char="•"/>
              <a:defRPr/>
            </a:pPr>
            <a:endParaRPr lang="nl-NL" altLang="en-US" sz="1800" kern="0" dirty="0">
              <a:solidFill>
                <a:schemeClr val="bg1"/>
              </a:solidFill>
              <a:latin typeface="Arial"/>
            </a:endParaRP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D7300A35-6CF5-42CC-B753-9602CDA132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515644"/>
            <a:ext cx="7668344" cy="3810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>
            <a:prstShdw prst="shdw18" dist="17961" dir="13500000">
              <a:schemeClr val="accent2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eaLnBrk="1" hangingPunct="1">
              <a:defRPr/>
            </a:pPr>
            <a:r>
              <a:rPr lang="nl-NL" sz="2000" u="sng" dirty="0">
                <a:solidFill>
                  <a:srgbClr val="FFFF00"/>
                </a:solidFill>
                <a:latin typeface="Arial Black" pitchFamily="34" charset="0"/>
                <a:cs typeface="Arial" charset="0"/>
              </a:rPr>
              <a:t>Resistentiemanagement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l-NL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l-NL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Designs\Soaring.pot</Template>
  <TotalTime>6153</TotalTime>
  <Words>188</Words>
  <Application>Microsoft Office PowerPoint</Application>
  <PresentationFormat>Diavoorstelling (4:3)</PresentationFormat>
  <Paragraphs>26</Paragraphs>
  <Slides>2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</vt:i4>
      </vt:variant>
    </vt:vector>
  </HeadingPairs>
  <TitlesOfParts>
    <vt:vector size="7" baseType="lpstr">
      <vt:lpstr>Arial</vt:lpstr>
      <vt:lpstr>Arial Black</vt:lpstr>
      <vt:lpstr>Calibri</vt:lpstr>
      <vt:lpstr>Times New Roman</vt:lpstr>
      <vt:lpstr>Default Design</vt:lpstr>
      <vt:lpstr>PowerPoint-presentatie</vt:lpstr>
      <vt:lpstr>FRAC opmerkingen over tankmix partners: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Unknown User</dc:creator>
  <cp:lastModifiedBy>Elberse, dr. ir. I.A.M. (Ivonne)</cp:lastModifiedBy>
  <cp:revision>441</cp:revision>
  <dcterms:created xsi:type="dcterms:W3CDTF">2000-12-20T18:25:20Z</dcterms:created>
  <dcterms:modified xsi:type="dcterms:W3CDTF">2022-10-03T17:37:12Z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acd88dc2-102c-473d-aa45-6161565a3617_Enabled">
    <vt:lpwstr>true</vt:lpwstr>
  </property>
  <property fmtid="{D5CDD505-2E9C-101B-9397-08002B2CF9AE}" pid="3" name="MSIP_Label_acd88dc2-102c-473d-aa45-6161565a3617_SetDate">
    <vt:lpwstr>2022-10-03T16:06:49Z</vt:lpwstr>
  </property>
  <property fmtid="{D5CDD505-2E9C-101B-9397-08002B2CF9AE}" pid="4" name="MSIP_Label_acd88dc2-102c-473d-aa45-6161565a3617_Method">
    <vt:lpwstr>Privileged</vt:lpwstr>
  </property>
  <property fmtid="{D5CDD505-2E9C-101B-9397-08002B2CF9AE}" pid="5" name="MSIP_Label_acd88dc2-102c-473d-aa45-6161565a3617_Name">
    <vt:lpwstr>Sublabel-Interngebruik-onversleuteld</vt:lpwstr>
  </property>
  <property fmtid="{D5CDD505-2E9C-101B-9397-08002B2CF9AE}" pid="6" name="MSIP_Label_acd88dc2-102c-473d-aa45-6161565a3617_SiteId">
    <vt:lpwstr>1321633e-f6b9-44e2-a44f-59b9d264ecb7</vt:lpwstr>
  </property>
  <property fmtid="{D5CDD505-2E9C-101B-9397-08002B2CF9AE}" pid="7" name="MSIP_Label_acd88dc2-102c-473d-aa45-6161565a3617_ActionId">
    <vt:lpwstr>06339a70-3281-4bb7-9634-bbbcae5e7e7d</vt:lpwstr>
  </property>
  <property fmtid="{D5CDD505-2E9C-101B-9397-08002B2CF9AE}" pid="8" name="MSIP_Label_acd88dc2-102c-473d-aa45-6161565a3617_ContentBits">
    <vt:lpwstr>3</vt:lpwstr>
  </property>
  <property fmtid="{D5CDD505-2E9C-101B-9397-08002B2CF9AE}" pid="9" name="ClassificationContentMarkingFooterLocations">
    <vt:lpwstr>Default Design:5</vt:lpwstr>
  </property>
  <property fmtid="{D5CDD505-2E9C-101B-9397-08002B2CF9AE}" pid="10" name="ClassificationContentMarkingFooterText">
    <vt:lpwstr>Intern gebruik</vt:lpwstr>
  </property>
  <property fmtid="{D5CDD505-2E9C-101B-9397-08002B2CF9AE}" pid="11" name="ClassificationContentMarkingHeaderLocations">
    <vt:lpwstr>Default Design:4</vt:lpwstr>
  </property>
  <property fmtid="{D5CDD505-2E9C-101B-9397-08002B2CF9AE}" pid="12" name="ClassificationContentMarkingHeaderText">
    <vt:lpwstr>Intern gebruik</vt:lpwstr>
  </property>
</Properties>
</file>